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30" r:id="rId2"/>
    <p:sldId id="335" r:id="rId3"/>
    <p:sldId id="329" r:id="rId4"/>
    <p:sldId id="334" r:id="rId5"/>
    <p:sldId id="341" r:id="rId6"/>
    <p:sldId id="345" r:id="rId7"/>
    <p:sldId id="342" r:id="rId8"/>
    <p:sldId id="343" r:id="rId9"/>
    <p:sldId id="344" r:id="rId10"/>
    <p:sldId id="350" r:id="rId11"/>
    <p:sldId id="338" r:id="rId12"/>
    <p:sldId id="346" r:id="rId13"/>
    <p:sldId id="347" r:id="rId14"/>
    <p:sldId id="348" r:id="rId15"/>
    <p:sldId id="3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6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02AE9-BC1B-4896-9DA7-4745091FFAF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0BF09-2FF3-42BE-8F21-1C75C4651AA8}">
      <dgm:prSet custT="1"/>
      <dgm:spPr/>
      <dgm:t>
        <a:bodyPr/>
        <a:lstStyle/>
        <a:p>
          <a:r>
            <a:rPr lang="en-US" sz="1800" b="1" u="sng" dirty="0"/>
            <a:t>Tension around the bill </a:t>
          </a:r>
          <a:endParaRPr lang="en-US" sz="1800" dirty="0"/>
        </a:p>
      </dgm:t>
    </dgm:pt>
    <dgm:pt modelId="{87E82777-599F-49D4-A433-E558EC9B8236}" type="parTrans" cxnId="{42232B41-A885-4F2C-A5BB-51DB980F4761}">
      <dgm:prSet/>
      <dgm:spPr/>
      <dgm:t>
        <a:bodyPr/>
        <a:lstStyle/>
        <a:p>
          <a:endParaRPr lang="en-US"/>
        </a:p>
      </dgm:t>
    </dgm:pt>
    <dgm:pt modelId="{B1F5C310-8DBE-4096-999B-6A19DDBEA35C}" type="sibTrans" cxnId="{42232B41-A885-4F2C-A5BB-51DB980F4761}">
      <dgm:prSet/>
      <dgm:spPr/>
      <dgm:t>
        <a:bodyPr/>
        <a:lstStyle/>
        <a:p>
          <a:endParaRPr lang="en-US"/>
        </a:p>
      </dgm:t>
    </dgm:pt>
    <dgm:pt modelId="{EAA7EE68-2D2F-4E4E-A249-86EA4D2ACEF6}">
      <dgm:prSet custT="1"/>
      <dgm:spPr/>
      <dgm:t>
        <a:bodyPr/>
        <a:lstStyle/>
        <a:p>
          <a:r>
            <a:rPr lang="en-US" sz="1600" b="0" dirty="0"/>
            <a:t>Pro-patients’ rights - Seen as involuntary compulsory treatment.</a:t>
          </a:r>
        </a:p>
      </dgm:t>
    </dgm:pt>
    <dgm:pt modelId="{EE60377E-B531-4981-BB99-0B60AA9692E5}" type="parTrans" cxnId="{B86A1182-DE9D-42A5-9B86-766F4D94451B}">
      <dgm:prSet/>
      <dgm:spPr/>
      <dgm:t>
        <a:bodyPr/>
        <a:lstStyle/>
        <a:p>
          <a:endParaRPr lang="en-US"/>
        </a:p>
      </dgm:t>
    </dgm:pt>
    <dgm:pt modelId="{77EEE483-DDB0-489E-8E95-CA4E32955A5F}" type="sibTrans" cxnId="{B86A1182-DE9D-42A5-9B86-766F4D94451B}">
      <dgm:prSet/>
      <dgm:spPr/>
      <dgm:t>
        <a:bodyPr/>
        <a:lstStyle/>
        <a:p>
          <a:endParaRPr lang="en-US"/>
        </a:p>
      </dgm:t>
    </dgm:pt>
    <dgm:pt modelId="{A3B85A96-F1A3-4FC5-B9CE-A67D5CAB01D5}">
      <dgm:prSet custT="1"/>
      <dgm:spPr/>
      <dgm:t>
        <a:bodyPr/>
        <a:lstStyle/>
        <a:p>
          <a:r>
            <a:rPr lang="en-US" sz="1600" b="0" dirty="0"/>
            <a:t>Bill advocates - Seen as voluntary, the courts are just providing a “push” towards treatment. </a:t>
          </a:r>
        </a:p>
      </dgm:t>
    </dgm:pt>
    <dgm:pt modelId="{8EE8C8D3-6AF9-42E3-B1D9-4B85506341FC}" type="parTrans" cxnId="{822C741F-6964-48F3-9A98-16268EBFA786}">
      <dgm:prSet/>
      <dgm:spPr/>
      <dgm:t>
        <a:bodyPr/>
        <a:lstStyle/>
        <a:p>
          <a:endParaRPr lang="en-US"/>
        </a:p>
      </dgm:t>
    </dgm:pt>
    <dgm:pt modelId="{D19FB21C-4A8A-4AE4-8CD9-732D93EC249A}" type="sibTrans" cxnId="{822C741F-6964-48F3-9A98-16268EBFA786}">
      <dgm:prSet/>
      <dgm:spPr/>
      <dgm:t>
        <a:bodyPr/>
        <a:lstStyle/>
        <a:p>
          <a:endParaRPr lang="en-US"/>
        </a:p>
      </dgm:t>
    </dgm:pt>
    <dgm:pt modelId="{2E2E5679-324C-4719-B219-E6AF7461D985}">
      <dgm:prSet custT="1"/>
      <dgm:spPr/>
      <dgm:t>
        <a:bodyPr/>
        <a:lstStyle/>
        <a:p>
          <a:r>
            <a:rPr lang="en-US" sz="1600" b="0" dirty="0"/>
            <a:t>Services already exist just not utilized. </a:t>
          </a:r>
        </a:p>
      </dgm:t>
    </dgm:pt>
    <dgm:pt modelId="{40738536-5EB0-4F2C-B62F-978C1009557C}" type="parTrans" cxnId="{45B7EA25-0FE4-45D6-A1FE-861908F0C679}">
      <dgm:prSet/>
      <dgm:spPr/>
      <dgm:t>
        <a:bodyPr/>
        <a:lstStyle/>
        <a:p>
          <a:endParaRPr lang="en-US"/>
        </a:p>
      </dgm:t>
    </dgm:pt>
    <dgm:pt modelId="{040B2CEA-6CAC-410A-A522-F36CE69E50B8}" type="sibTrans" cxnId="{45B7EA25-0FE4-45D6-A1FE-861908F0C679}">
      <dgm:prSet/>
      <dgm:spPr/>
      <dgm:t>
        <a:bodyPr/>
        <a:lstStyle/>
        <a:p>
          <a:endParaRPr lang="en-US"/>
        </a:p>
      </dgm:t>
    </dgm:pt>
    <dgm:pt modelId="{488D6AAC-2EEE-4715-96EE-21733A9C0A3D}">
      <dgm:prSet custT="1"/>
      <dgm:spPr/>
      <dgm:t>
        <a:bodyPr/>
        <a:lstStyle/>
        <a:p>
          <a:r>
            <a:rPr lang="en-US" sz="1800" b="1" u="sng" dirty="0"/>
            <a:t>Facts</a:t>
          </a:r>
          <a:r>
            <a:rPr lang="en-US" sz="1200" b="1" u="sng" dirty="0"/>
            <a:t> </a:t>
          </a:r>
          <a:endParaRPr lang="en-US" sz="1200" dirty="0"/>
        </a:p>
      </dgm:t>
    </dgm:pt>
    <dgm:pt modelId="{AEFEB205-8139-4D78-8279-EAD9D184C1C0}" type="parTrans" cxnId="{26CAE9AF-6B5D-41ED-AAC7-8ACB50C1C846}">
      <dgm:prSet/>
      <dgm:spPr/>
      <dgm:t>
        <a:bodyPr/>
        <a:lstStyle/>
        <a:p>
          <a:endParaRPr lang="en-US"/>
        </a:p>
      </dgm:t>
    </dgm:pt>
    <dgm:pt modelId="{ED18B461-0FB8-4925-BF1D-5C9D17C098CB}" type="sibTrans" cxnId="{26CAE9AF-6B5D-41ED-AAC7-8ACB50C1C846}">
      <dgm:prSet/>
      <dgm:spPr/>
      <dgm:t>
        <a:bodyPr/>
        <a:lstStyle/>
        <a:p>
          <a:endParaRPr lang="en-US"/>
        </a:p>
      </dgm:t>
    </dgm:pt>
    <dgm:pt modelId="{FEB1F584-4CE7-4BAE-ABFB-F23A47D1CE02}">
      <dgm:prSet custT="1"/>
      <dgm:spPr/>
      <dgm:t>
        <a:bodyPr/>
        <a:lstStyle/>
        <a:p>
          <a:r>
            <a:rPr lang="en-US" sz="1600" b="0" dirty="0"/>
            <a:t>Civil court process – no consequences for not showing for court or participating.</a:t>
          </a:r>
        </a:p>
      </dgm:t>
    </dgm:pt>
    <dgm:pt modelId="{839E0938-DADD-4DA1-A389-799C5FDFF192}" type="parTrans" cxnId="{674CF387-E41E-4263-8E87-2D834F5272EF}">
      <dgm:prSet/>
      <dgm:spPr/>
      <dgm:t>
        <a:bodyPr/>
        <a:lstStyle/>
        <a:p>
          <a:endParaRPr lang="en-US"/>
        </a:p>
      </dgm:t>
    </dgm:pt>
    <dgm:pt modelId="{58155E64-2940-4342-B78F-4A245A64B8A1}" type="sibTrans" cxnId="{674CF387-E41E-4263-8E87-2D834F5272EF}">
      <dgm:prSet/>
      <dgm:spPr/>
      <dgm:t>
        <a:bodyPr/>
        <a:lstStyle/>
        <a:p>
          <a:endParaRPr lang="en-US"/>
        </a:p>
      </dgm:t>
    </dgm:pt>
    <dgm:pt modelId="{38398EB5-62E3-45CE-B5AF-5596E554701D}">
      <dgm:prSet custT="1"/>
      <dgm:spPr/>
      <dgm:t>
        <a:bodyPr/>
        <a:lstStyle/>
        <a:p>
          <a:r>
            <a:rPr lang="en-US" sz="1600" b="0" dirty="0"/>
            <a:t>A voluntary agreement to enter treatment is priority.</a:t>
          </a:r>
        </a:p>
      </dgm:t>
    </dgm:pt>
    <dgm:pt modelId="{E937500B-5CD4-4F25-B231-582135210FC7}" type="parTrans" cxnId="{6B641AD6-848F-426E-866E-83EA916E3341}">
      <dgm:prSet/>
      <dgm:spPr/>
      <dgm:t>
        <a:bodyPr/>
        <a:lstStyle/>
        <a:p>
          <a:endParaRPr lang="en-US"/>
        </a:p>
      </dgm:t>
    </dgm:pt>
    <dgm:pt modelId="{9BDC4CAB-F5BF-4601-B12D-9E8B6921279A}" type="sibTrans" cxnId="{6B641AD6-848F-426E-866E-83EA916E3341}">
      <dgm:prSet/>
      <dgm:spPr/>
      <dgm:t>
        <a:bodyPr/>
        <a:lstStyle/>
        <a:p>
          <a:endParaRPr lang="en-US"/>
        </a:p>
      </dgm:t>
    </dgm:pt>
    <dgm:pt modelId="{580E0D60-480F-4DD4-8122-38E56F4F12EE}">
      <dgm:prSet custT="1"/>
      <dgm:spPr/>
      <dgm:t>
        <a:bodyPr/>
        <a:lstStyle/>
        <a:p>
          <a:r>
            <a:rPr lang="en-US" sz="1600" b="0" dirty="0"/>
            <a:t>No consequence for refusal to take medications as ordered.</a:t>
          </a:r>
        </a:p>
      </dgm:t>
    </dgm:pt>
    <dgm:pt modelId="{A4BA35BF-8004-4CD1-AD4E-7546F92B35F9}" type="parTrans" cxnId="{1D5B44D9-4B82-4378-B1D4-8B2676465F7B}">
      <dgm:prSet/>
      <dgm:spPr/>
      <dgm:t>
        <a:bodyPr/>
        <a:lstStyle/>
        <a:p>
          <a:endParaRPr lang="en-US"/>
        </a:p>
      </dgm:t>
    </dgm:pt>
    <dgm:pt modelId="{46CE08D6-3A56-4890-9350-30EE64401E9A}" type="sibTrans" cxnId="{1D5B44D9-4B82-4378-B1D4-8B2676465F7B}">
      <dgm:prSet/>
      <dgm:spPr/>
      <dgm:t>
        <a:bodyPr/>
        <a:lstStyle/>
        <a:p>
          <a:endParaRPr lang="en-US"/>
        </a:p>
      </dgm:t>
    </dgm:pt>
    <dgm:pt modelId="{039E2EEA-59BF-40FE-A090-CFFCB706BBD1}">
      <dgm:prSet custT="1"/>
      <dgm:spPr/>
      <dgm:t>
        <a:bodyPr/>
        <a:lstStyle/>
        <a:p>
          <a:r>
            <a:rPr lang="en-US" sz="1600" b="0" dirty="0"/>
            <a:t>Intensive programs (FSP) in our community are at capacity. </a:t>
          </a:r>
        </a:p>
      </dgm:t>
    </dgm:pt>
    <dgm:pt modelId="{522A4312-A2B1-4BD0-BEF4-A710A4C8E6CB}" type="parTrans" cxnId="{050B0DC2-CC64-4C9A-B613-5796A4091448}">
      <dgm:prSet/>
      <dgm:spPr/>
      <dgm:t>
        <a:bodyPr/>
        <a:lstStyle/>
        <a:p>
          <a:endParaRPr lang="en-US"/>
        </a:p>
      </dgm:t>
    </dgm:pt>
    <dgm:pt modelId="{2472F5B3-9B4E-4CB5-BEC9-5C8607C241A7}" type="sibTrans" cxnId="{050B0DC2-CC64-4C9A-B613-5796A4091448}">
      <dgm:prSet/>
      <dgm:spPr/>
      <dgm:t>
        <a:bodyPr/>
        <a:lstStyle/>
        <a:p>
          <a:endParaRPr lang="en-US"/>
        </a:p>
      </dgm:t>
    </dgm:pt>
    <dgm:pt modelId="{0B4FA0B1-0FA5-46F8-BFF0-EDA209DB2684}">
      <dgm:prSet custT="1"/>
      <dgm:spPr/>
      <dgm:t>
        <a:bodyPr/>
        <a:lstStyle/>
        <a:p>
          <a:r>
            <a:rPr lang="en-US" sz="1800" b="1" u="sng" dirty="0"/>
            <a:t>Potential community concerns</a:t>
          </a:r>
          <a:endParaRPr lang="en-US" sz="1800" dirty="0"/>
        </a:p>
      </dgm:t>
    </dgm:pt>
    <dgm:pt modelId="{4D8E3A7F-8FAF-4F34-B1B6-6F409ADF93F1}" type="parTrans" cxnId="{9A93A17D-DD2B-414A-B6A7-CEBEB4F5329D}">
      <dgm:prSet/>
      <dgm:spPr/>
      <dgm:t>
        <a:bodyPr/>
        <a:lstStyle/>
        <a:p>
          <a:endParaRPr lang="en-US"/>
        </a:p>
      </dgm:t>
    </dgm:pt>
    <dgm:pt modelId="{25703FA4-00E8-406F-AFFA-11D4357A2496}" type="sibTrans" cxnId="{9A93A17D-DD2B-414A-B6A7-CEBEB4F5329D}">
      <dgm:prSet/>
      <dgm:spPr/>
      <dgm:t>
        <a:bodyPr/>
        <a:lstStyle/>
        <a:p>
          <a:endParaRPr lang="en-US"/>
        </a:p>
      </dgm:t>
    </dgm:pt>
    <dgm:pt modelId="{C618AA43-FAFA-47F2-BBF1-C718548EF05E}">
      <dgm:prSet custT="1"/>
      <dgm:spPr/>
      <dgm:t>
        <a:bodyPr/>
        <a:lstStyle/>
        <a:p>
          <a:r>
            <a:rPr lang="en-US" sz="1600" b="0" dirty="0"/>
            <a:t>Expected frustration from families and petitioners who believe this is court ordered treatment that can be forced.  </a:t>
          </a:r>
        </a:p>
      </dgm:t>
    </dgm:pt>
    <dgm:pt modelId="{7791FB6F-69D8-4844-A2BC-D5C29D5E0976}" type="parTrans" cxnId="{22A253F2-5F9F-4ED2-9482-20A5C73B7C80}">
      <dgm:prSet/>
      <dgm:spPr/>
      <dgm:t>
        <a:bodyPr/>
        <a:lstStyle/>
        <a:p>
          <a:endParaRPr lang="en-US"/>
        </a:p>
      </dgm:t>
    </dgm:pt>
    <dgm:pt modelId="{1205D787-9A46-45E4-9AEF-D87BA01BF574}" type="sibTrans" cxnId="{22A253F2-5F9F-4ED2-9482-20A5C73B7C80}">
      <dgm:prSet/>
      <dgm:spPr/>
      <dgm:t>
        <a:bodyPr/>
        <a:lstStyle/>
        <a:p>
          <a:endParaRPr lang="en-US"/>
        </a:p>
      </dgm:t>
    </dgm:pt>
    <dgm:pt modelId="{AD30C111-ABB5-4B1F-B443-1953A4EDA293}">
      <dgm:prSet custT="1"/>
      <dgm:spPr/>
      <dgm:t>
        <a:bodyPr/>
        <a:lstStyle/>
        <a:p>
          <a:r>
            <a:rPr lang="en-US" sz="1600" b="0" dirty="0"/>
            <a:t>Misunderstanding of the criteria is another area that can lead to misunderstandings.  Only for Schizophrenia or other psychotic disorders. </a:t>
          </a:r>
        </a:p>
      </dgm:t>
    </dgm:pt>
    <dgm:pt modelId="{C2F90F53-4711-4108-BF77-7680529D6228}" type="parTrans" cxnId="{FBDA6553-0C7F-4F48-A54F-51C0ACC64D18}">
      <dgm:prSet/>
      <dgm:spPr/>
      <dgm:t>
        <a:bodyPr/>
        <a:lstStyle/>
        <a:p>
          <a:endParaRPr lang="en-US"/>
        </a:p>
      </dgm:t>
    </dgm:pt>
    <dgm:pt modelId="{C926FE37-B77E-409C-B494-C2CEC2F7BF66}" type="sibTrans" cxnId="{FBDA6553-0C7F-4F48-A54F-51C0ACC64D18}">
      <dgm:prSet/>
      <dgm:spPr/>
      <dgm:t>
        <a:bodyPr/>
        <a:lstStyle/>
        <a:p>
          <a:endParaRPr lang="en-US"/>
        </a:p>
      </dgm:t>
    </dgm:pt>
    <dgm:pt modelId="{DBAC6A1F-7D1D-4EB2-93E9-3CB5F4C7CB65}" type="pres">
      <dgm:prSet presAssocID="{CCB02AE9-BC1B-4896-9DA7-4745091FFAFE}" presName="linear" presStyleCnt="0">
        <dgm:presLayoutVars>
          <dgm:dir/>
          <dgm:animLvl val="lvl"/>
          <dgm:resizeHandles val="exact"/>
        </dgm:presLayoutVars>
      </dgm:prSet>
      <dgm:spPr/>
    </dgm:pt>
    <dgm:pt modelId="{7D1FEC02-88DB-421F-997D-3C7F6DB102FB}" type="pres">
      <dgm:prSet presAssocID="{75B0BF09-2FF3-42BE-8F21-1C75C4651AA8}" presName="parentLin" presStyleCnt="0"/>
      <dgm:spPr/>
    </dgm:pt>
    <dgm:pt modelId="{EB454A35-389C-46C5-98BC-03BD153A7F64}" type="pres">
      <dgm:prSet presAssocID="{75B0BF09-2FF3-42BE-8F21-1C75C4651AA8}" presName="parentLeftMargin" presStyleLbl="node1" presStyleIdx="0" presStyleCnt="3"/>
      <dgm:spPr/>
    </dgm:pt>
    <dgm:pt modelId="{4366D416-B608-4691-96A9-524048DF7570}" type="pres">
      <dgm:prSet presAssocID="{75B0BF09-2FF3-42BE-8F21-1C75C4651A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932BD9-EF69-4294-AEF4-9317B6A4C0B4}" type="pres">
      <dgm:prSet presAssocID="{75B0BF09-2FF3-42BE-8F21-1C75C4651AA8}" presName="negativeSpace" presStyleCnt="0"/>
      <dgm:spPr/>
    </dgm:pt>
    <dgm:pt modelId="{73071063-0682-4C01-A386-6A6EA119013A}" type="pres">
      <dgm:prSet presAssocID="{75B0BF09-2FF3-42BE-8F21-1C75C4651AA8}" presName="childText" presStyleLbl="conFgAcc1" presStyleIdx="0" presStyleCnt="3" custLinFactNeighborX="-1516" custLinFactNeighborY="90622">
        <dgm:presLayoutVars>
          <dgm:bulletEnabled val="1"/>
        </dgm:presLayoutVars>
      </dgm:prSet>
      <dgm:spPr/>
    </dgm:pt>
    <dgm:pt modelId="{B9F9412F-AE82-40F9-868C-458778532797}" type="pres">
      <dgm:prSet presAssocID="{B1F5C310-8DBE-4096-999B-6A19DDBEA35C}" presName="spaceBetweenRectangles" presStyleCnt="0"/>
      <dgm:spPr/>
    </dgm:pt>
    <dgm:pt modelId="{F75EDE6B-4C3F-48CC-83EF-C19269509531}" type="pres">
      <dgm:prSet presAssocID="{488D6AAC-2EEE-4715-96EE-21733A9C0A3D}" presName="parentLin" presStyleCnt="0"/>
      <dgm:spPr/>
    </dgm:pt>
    <dgm:pt modelId="{A26F8477-7799-463F-8372-025567528063}" type="pres">
      <dgm:prSet presAssocID="{488D6AAC-2EEE-4715-96EE-21733A9C0A3D}" presName="parentLeftMargin" presStyleLbl="node1" presStyleIdx="0" presStyleCnt="3"/>
      <dgm:spPr/>
    </dgm:pt>
    <dgm:pt modelId="{2920EE9D-5125-40E2-88A5-055A662311D8}" type="pres">
      <dgm:prSet presAssocID="{488D6AAC-2EEE-4715-96EE-21733A9C0A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60061D-C472-4D7D-8CE8-ECD2A9F98F9C}" type="pres">
      <dgm:prSet presAssocID="{488D6AAC-2EEE-4715-96EE-21733A9C0A3D}" presName="negativeSpace" presStyleCnt="0"/>
      <dgm:spPr/>
    </dgm:pt>
    <dgm:pt modelId="{1BE590D8-FA33-4600-8DBB-0D59A888F69A}" type="pres">
      <dgm:prSet presAssocID="{488D6AAC-2EEE-4715-96EE-21733A9C0A3D}" presName="childText" presStyleLbl="conFgAcc1" presStyleIdx="1" presStyleCnt="3">
        <dgm:presLayoutVars>
          <dgm:bulletEnabled val="1"/>
        </dgm:presLayoutVars>
      </dgm:prSet>
      <dgm:spPr/>
    </dgm:pt>
    <dgm:pt modelId="{0774EB06-B4D9-409F-9E8B-17D9F8E023D3}" type="pres">
      <dgm:prSet presAssocID="{ED18B461-0FB8-4925-BF1D-5C9D17C098CB}" presName="spaceBetweenRectangles" presStyleCnt="0"/>
      <dgm:spPr/>
    </dgm:pt>
    <dgm:pt modelId="{577B69BA-67BE-4B78-89A6-06B21CC2233F}" type="pres">
      <dgm:prSet presAssocID="{0B4FA0B1-0FA5-46F8-BFF0-EDA209DB2684}" presName="parentLin" presStyleCnt="0"/>
      <dgm:spPr/>
    </dgm:pt>
    <dgm:pt modelId="{9613809C-67E3-4A3E-A06C-B2C4A4091EB9}" type="pres">
      <dgm:prSet presAssocID="{0B4FA0B1-0FA5-46F8-BFF0-EDA209DB2684}" presName="parentLeftMargin" presStyleLbl="node1" presStyleIdx="1" presStyleCnt="3"/>
      <dgm:spPr/>
    </dgm:pt>
    <dgm:pt modelId="{EA636147-DB59-4E31-87D5-B269BFA0D4B1}" type="pres">
      <dgm:prSet presAssocID="{0B4FA0B1-0FA5-46F8-BFF0-EDA209DB268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965A94E-FAA5-4D1C-9B00-77FCBC86A223}" type="pres">
      <dgm:prSet presAssocID="{0B4FA0B1-0FA5-46F8-BFF0-EDA209DB2684}" presName="negativeSpace" presStyleCnt="0"/>
      <dgm:spPr/>
    </dgm:pt>
    <dgm:pt modelId="{038F931E-8702-4768-8F9D-52FB5BD49C1D}" type="pres">
      <dgm:prSet presAssocID="{0B4FA0B1-0FA5-46F8-BFF0-EDA209DB26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09900B-3FD4-41B8-8A15-A9CB993093A0}" type="presOf" srcId="{0B4FA0B1-0FA5-46F8-BFF0-EDA209DB2684}" destId="{9613809C-67E3-4A3E-A06C-B2C4A4091EB9}" srcOrd="0" destOrd="0" presId="urn:microsoft.com/office/officeart/2005/8/layout/list1"/>
    <dgm:cxn modelId="{8C387017-6CBB-48E1-BB59-DAE5D2919266}" type="presOf" srcId="{FEB1F584-4CE7-4BAE-ABFB-F23A47D1CE02}" destId="{1BE590D8-FA33-4600-8DBB-0D59A888F69A}" srcOrd="0" destOrd="0" presId="urn:microsoft.com/office/officeart/2005/8/layout/list1"/>
    <dgm:cxn modelId="{822C741F-6964-48F3-9A98-16268EBFA786}" srcId="{75B0BF09-2FF3-42BE-8F21-1C75C4651AA8}" destId="{A3B85A96-F1A3-4FC5-B9CE-A67D5CAB01D5}" srcOrd="1" destOrd="0" parTransId="{8EE8C8D3-6AF9-42E3-B1D9-4B85506341FC}" sibTransId="{D19FB21C-4A8A-4AE4-8CD9-732D93EC249A}"/>
    <dgm:cxn modelId="{17712025-C576-4F2D-934D-6E786897E303}" type="presOf" srcId="{CCB02AE9-BC1B-4896-9DA7-4745091FFAFE}" destId="{DBAC6A1F-7D1D-4EB2-93E9-3CB5F4C7CB65}" srcOrd="0" destOrd="0" presId="urn:microsoft.com/office/officeart/2005/8/layout/list1"/>
    <dgm:cxn modelId="{45B7EA25-0FE4-45D6-A1FE-861908F0C679}" srcId="{A3B85A96-F1A3-4FC5-B9CE-A67D5CAB01D5}" destId="{2E2E5679-324C-4719-B219-E6AF7461D985}" srcOrd="0" destOrd="0" parTransId="{40738536-5EB0-4F2C-B62F-978C1009557C}" sibTransId="{040B2CEA-6CAC-410A-A522-F36CE69E50B8}"/>
    <dgm:cxn modelId="{33868A2E-E9E9-47D9-9855-DEDB79C7BC79}" type="presOf" srcId="{2E2E5679-324C-4719-B219-E6AF7461D985}" destId="{73071063-0682-4C01-A386-6A6EA119013A}" srcOrd="0" destOrd="2" presId="urn:microsoft.com/office/officeart/2005/8/layout/list1"/>
    <dgm:cxn modelId="{8185522F-FBE4-47A3-B896-B4348BBDEBA3}" type="presOf" srcId="{039E2EEA-59BF-40FE-A090-CFFCB706BBD1}" destId="{1BE590D8-FA33-4600-8DBB-0D59A888F69A}" srcOrd="0" destOrd="3" presId="urn:microsoft.com/office/officeart/2005/8/layout/list1"/>
    <dgm:cxn modelId="{BF08335B-A04E-4A7C-816B-5923F4EBFA64}" type="presOf" srcId="{580E0D60-480F-4DD4-8122-38E56F4F12EE}" destId="{1BE590D8-FA33-4600-8DBB-0D59A888F69A}" srcOrd="0" destOrd="2" presId="urn:microsoft.com/office/officeart/2005/8/layout/list1"/>
    <dgm:cxn modelId="{B5B8A75E-E679-409A-8AD9-5FDF8948FABC}" type="presOf" srcId="{75B0BF09-2FF3-42BE-8F21-1C75C4651AA8}" destId="{4366D416-B608-4691-96A9-524048DF7570}" srcOrd="1" destOrd="0" presId="urn:microsoft.com/office/officeart/2005/8/layout/list1"/>
    <dgm:cxn modelId="{42232B41-A885-4F2C-A5BB-51DB980F4761}" srcId="{CCB02AE9-BC1B-4896-9DA7-4745091FFAFE}" destId="{75B0BF09-2FF3-42BE-8F21-1C75C4651AA8}" srcOrd="0" destOrd="0" parTransId="{87E82777-599F-49D4-A433-E558EC9B8236}" sibTransId="{B1F5C310-8DBE-4096-999B-6A19DDBEA35C}"/>
    <dgm:cxn modelId="{B73CC264-0CB0-4D59-A4E5-46245B75F8F8}" type="presOf" srcId="{488D6AAC-2EEE-4715-96EE-21733A9C0A3D}" destId="{2920EE9D-5125-40E2-88A5-055A662311D8}" srcOrd="1" destOrd="0" presId="urn:microsoft.com/office/officeart/2005/8/layout/list1"/>
    <dgm:cxn modelId="{E924904E-97E1-4EEA-80B8-C93D695FB803}" type="presOf" srcId="{75B0BF09-2FF3-42BE-8F21-1C75C4651AA8}" destId="{EB454A35-389C-46C5-98BC-03BD153A7F64}" srcOrd="0" destOrd="0" presId="urn:microsoft.com/office/officeart/2005/8/layout/list1"/>
    <dgm:cxn modelId="{B61D5F73-02CE-44E7-BE7D-4AE074A93F34}" type="presOf" srcId="{488D6AAC-2EEE-4715-96EE-21733A9C0A3D}" destId="{A26F8477-7799-463F-8372-025567528063}" srcOrd="0" destOrd="0" presId="urn:microsoft.com/office/officeart/2005/8/layout/list1"/>
    <dgm:cxn modelId="{FBDA6553-0C7F-4F48-A54F-51C0ACC64D18}" srcId="{0B4FA0B1-0FA5-46F8-BFF0-EDA209DB2684}" destId="{AD30C111-ABB5-4B1F-B443-1953A4EDA293}" srcOrd="1" destOrd="0" parTransId="{C2F90F53-4711-4108-BF77-7680529D6228}" sibTransId="{C926FE37-B77E-409C-B494-C2CEC2F7BF66}"/>
    <dgm:cxn modelId="{1B1FFD79-B98F-46BD-B82A-C8BD0ACB8236}" type="presOf" srcId="{C618AA43-FAFA-47F2-BBF1-C718548EF05E}" destId="{038F931E-8702-4768-8F9D-52FB5BD49C1D}" srcOrd="0" destOrd="0" presId="urn:microsoft.com/office/officeart/2005/8/layout/list1"/>
    <dgm:cxn modelId="{9A93A17D-DD2B-414A-B6A7-CEBEB4F5329D}" srcId="{CCB02AE9-BC1B-4896-9DA7-4745091FFAFE}" destId="{0B4FA0B1-0FA5-46F8-BFF0-EDA209DB2684}" srcOrd="2" destOrd="0" parTransId="{4D8E3A7F-8FAF-4F34-B1B6-6F409ADF93F1}" sibTransId="{25703FA4-00E8-406F-AFFA-11D4357A2496}"/>
    <dgm:cxn modelId="{B86A1182-DE9D-42A5-9B86-766F4D94451B}" srcId="{75B0BF09-2FF3-42BE-8F21-1C75C4651AA8}" destId="{EAA7EE68-2D2F-4E4E-A249-86EA4D2ACEF6}" srcOrd="0" destOrd="0" parTransId="{EE60377E-B531-4981-BB99-0B60AA9692E5}" sibTransId="{77EEE483-DDB0-489E-8E95-CA4E32955A5F}"/>
    <dgm:cxn modelId="{674CF387-E41E-4263-8E87-2D834F5272EF}" srcId="{488D6AAC-2EEE-4715-96EE-21733A9C0A3D}" destId="{FEB1F584-4CE7-4BAE-ABFB-F23A47D1CE02}" srcOrd="0" destOrd="0" parTransId="{839E0938-DADD-4DA1-A389-799C5FDFF192}" sibTransId="{58155E64-2940-4342-B78F-4A245A64B8A1}"/>
    <dgm:cxn modelId="{26CAE9AF-6B5D-41ED-AAC7-8ACB50C1C846}" srcId="{CCB02AE9-BC1B-4896-9DA7-4745091FFAFE}" destId="{488D6AAC-2EEE-4715-96EE-21733A9C0A3D}" srcOrd="1" destOrd="0" parTransId="{AEFEB205-8139-4D78-8279-EAD9D184C1C0}" sibTransId="{ED18B461-0FB8-4925-BF1D-5C9D17C098CB}"/>
    <dgm:cxn modelId="{849948B7-EA32-4FA5-9F4F-64A817EE4DC7}" type="presOf" srcId="{EAA7EE68-2D2F-4E4E-A249-86EA4D2ACEF6}" destId="{73071063-0682-4C01-A386-6A6EA119013A}" srcOrd="0" destOrd="0" presId="urn:microsoft.com/office/officeart/2005/8/layout/list1"/>
    <dgm:cxn modelId="{050B0DC2-CC64-4C9A-B613-5796A4091448}" srcId="{488D6AAC-2EEE-4715-96EE-21733A9C0A3D}" destId="{039E2EEA-59BF-40FE-A090-CFFCB706BBD1}" srcOrd="3" destOrd="0" parTransId="{522A4312-A2B1-4BD0-BEF4-A710A4C8E6CB}" sibTransId="{2472F5B3-9B4E-4CB5-BEC9-5C8607C241A7}"/>
    <dgm:cxn modelId="{6B641AD6-848F-426E-866E-83EA916E3341}" srcId="{488D6AAC-2EEE-4715-96EE-21733A9C0A3D}" destId="{38398EB5-62E3-45CE-B5AF-5596E554701D}" srcOrd="1" destOrd="0" parTransId="{E937500B-5CD4-4F25-B231-582135210FC7}" sibTransId="{9BDC4CAB-F5BF-4601-B12D-9E8B6921279A}"/>
    <dgm:cxn modelId="{E0DEEED7-AB49-411D-8952-ED1E59F7BB6E}" type="presOf" srcId="{A3B85A96-F1A3-4FC5-B9CE-A67D5CAB01D5}" destId="{73071063-0682-4C01-A386-6A6EA119013A}" srcOrd="0" destOrd="1" presId="urn:microsoft.com/office/officeart/2005/8/layout/list1"/>
    <dgm:cxn modelId="{1D5B44D9-4B82-4378-B1D4-8B2676465F7B}" srcId="{488D6AAC-2EEE-4715-96EE-21733A9C0A3D}" destId="{580E0D60-480F-4DD4-8122-38E56F4F12EE}" srcOrd="2" destOrd="0" parTransId="{A4BA35BF-8004-4CD1-AD4E-7546F92B35F9}" sibTransId="{46CE08D6-3A56-4890-9350-30EE64401E9A}"/>
    <dgm:cxn modelId="{22A253F2-5F9F-4ED2-9482-20A5C73B7C80}" srcId="{0B4FA0B1-0FA5-46F8-BFF0-EDA209DB2684}" destId="{C618AA43-FAFA-47F2-BBF1-C718548EF05E}" srcOrd="0" destOrd="0" parTransId="{7791FB6F-69D8-4844-A2BC-D5C29D5E0976}" sibTransId="{1205D787-9A46-45E4-9AEF-D87BA01BF574}"/>
    <dgm:cxn modelId="{173395F5-146A-4EED-9F98-30F0F26C8F72}" type="presOf" srcId="{38398EB5-62E3-45CE-B5AF-5596E554701D}" destId="{1BE590D8-FA33-4600-8DBB-0D59A888F69A}" srcOrd="0" destOrd="1" presId="urn:microsoft.com/office/officeart/2005/8/layout/list1"/>
    <dgm:cxn modelId="{EC65EAF9-AE09-495C-B900-228D6811F521}" type="presOf" srcId="{AD30C111-ABB5-4B1F-B443-1953A4EDA293}" destId="{038F931E-8702-4768-8F9D-52FB5BD49C1D}" srcOrd="0" destOrd="1" presId="urn:microsoft.com/office/officeart/2005/8/layout/list1"/>
    <dgm:cxn modelId="{CCC07EFC-46E1-4396-A75D-4766456F9D82}" type="presOf" srcId="{0B4FA0B1-0FA5-46F8-BFF0-EDA209DB2684}" destId="{EA636147-DB59-4E31-87D5-B269BFA0D4B1}" srcOrd="1" destOrd="0" presId="urn:microsoft.com/office/officeart/2005/8/layout/list1"/>
    <dgm:cxn modelId="{A1DA5410-7019-4687-B7CA-E3752CCAF44D}" type="presParOf" srcId="{DBAC6A1F-7D1D-4EB2-93E9-3CB5F4C7CB65}" destId="{7D1FEC02-88DB-421F-997D-3C7F6DB102FB}" srcOrd="0" destOrd="0" presId="urn:microsoft.com/office/officeart/2005/8/layout/list1"/>
    <dgm:cxn modelId="{0AC766D8-0512-4DF4-96FB-1D6B09CC153B}" type="presParOf" srcId="{7D1FEC02-88DB-421F-997D-3C7F6DB102FB}" destId="{EB454A35-389C-46C5-98BC-03BD153A7F64}" srcOrd="0" destOrd="0" presId="urn:microsoft.com/office/officeart/2005/8/layout/list1"/>
    <dgm:cxn modelId="{CAFAD392-444B-449C-A876-F8675EC9BF58}" type="presParOf" srcId="{7D1FEC02-88DB-421F-997D-3C7F6DB102FB}" destId="{4366D416-B608-4691-96A9-524048DF7570}" srcOrd="1" destOrd="0" presId="urn:microsoft.com/office/officeart/2005/8/layout/list1"/>
    <dgm:cxn modelId="{A5290495-6514-4BC4-B645-F461393B3474}" type="presParOf" srcId="{DBAC6A1F-7D1D-4EB2-93E9-3CB5F4C7CB65}" destId="{9D932BD9-EF69-4294-AEF4-9317B6A4C0B4}" srcOrd="1" destOrd="0" presId="urn:microsoft.com/office/officeart/2005/8/layout/list1"/>
    <dgm:cxn modelId="{963DE8FD-D340-42DC-9D94-154001CC0DF2}" type="presParOf" srcId="{DBAC6A1F-7D1D-4EB2-93E9-3CB5F4C7CB65}" destId="{73071063-0682-4C01-A386-6A6EA119013A}" srcOrd="2" destOrd="0" presId="urn:microsoft.com/office/officeart/2005/8/layout/list1"/>
    <dgm:cxn modelId="{8279B8D8-27DB-4D8B-89F6-1F237CE10348}" type="presParOf" srcId="{DBAC6A1F-7D1D-4EB2-93E9-3CB5F4C7CB65}" destId="{B9F9412F-AE82-40F9-868C-458778532797}" srcOrd="3" destOrd="0" presId="urn:microsoft.com/office/officeart/2005/8/layout/list1"/>
    <dgm:cxn modelId="{CB2CAD16-4AE0-41F2-8CB7-8AB86FEEA1F9}" type="presParOf" srcId="{DBAC6A1F-7D1D-4EB2-93E9-3CB5F4C7CB65}" destId="{F75EDE6B-4C3F-48CC-83EF-C19269509531}" srcOrd="4" destOrd="0" presId="urn:microsoft.com/office/officeart/2005/8/layout/list1"/>
    <dgm:cxn modelId="{81E4C376-227A-4CF9-A812-BFA6286351BB}" type="presParOf" srcId="{F75EDE6B-4C3F-48CC-83EF-C19269509531}" destId="{A26F8477-7799-463F-8372-025567528063}" srcOrd="0" destOrd="0" presId="urn:microsoft.com/office/officeart/2005/8/layout/list1"/>
    <dgm:cxn modelId="{6D05D878-68EC-456A-9D30-1BBE953939F0}" type="presParOf" srcId="{F75EDE6B-4C3F-48CC-83EF-C19269509531}" destId="{2920EE9D-5125-40E2-88A5-055A662311D8}" srcOrd="1" destOrd="0" presId="urn:microsoft.com/office/officeart/2005/8/layout/list1"/>
    <dgm:cxn modelId="{688B5E72-348B-4EBC-A42E-2EB86103EF8C}" type="presParOf" srcId="{DBAC6A1F-7D1D-4EB2-93E9-3CB5F4C7CB65}" destId="{1F60061D-C472-4D7D-8CE8-ECD2A9F98F9C}" srcOrd="5" destOrd="0" presId="urn:microsoft.com/office/officeart/2005/8/layout/list1"/>
    <dgm:cxn modelId="{0E08CD91-9FDE-4CB4-B6D3-4C8DAD496EE6}" type="presParOf" srcId="{DBAC6A1F-7D1D-4EB2-93E9-3CB5F4C7CB65}" destId="{1BE590D8-FA33-4600-8DBB-0D59A888F69A}" srcOrd="6" destOrd="0" presId="urn:microsoft.com/office/officeart/2005/8/layout/list1"/>
    <dgm:cxn modelId="{F274E5E3-C80D-4A76-BF62-12AC726A079E}" type="presParOf" srcId="{DBAC6A1F-7D1D-4EB2-93E9-3CB5F4C7CB65}" destId="{0774EB06-B4D9-409F-9E8B-17D9F8E023D3}" srcOrd="7" destOrd="0" presId="urn:microsoft.com/office/officeart/2005/8/layout/list1"/>
    <dgm:cxn modelId="{5D1D1A7D-697D-4A6A-8C3A-0D22EB7BEC6F}" type="presParOf" srcId="{DBAC6A1F-7D1D-4EB2-93E9-3CB5F4C7CB65}" destId="{577B69BA-67BE-4B78-89A6-06B21CC2233F}" srcOrd="8" destOrd="0" presId="urn:microsoft.com/office/officeart/2005/8/layout/list1"/>
    <dgm:cxn modelId="{165934BF-0389-4000-87E2-EEC8A31E0EAD}" type="presParOf" srcId="{577B69BA-67BE-4B78-89A6-06B21CC2233F}" destId="{9613809C-67E3-4A3E-A06C-B2C4A4091EB9}" srcOrd="0" destOrd="0" presId="urn:microsoft.com/office/officeart/2005/8/layout/list1"/>
    <dgm:cxn modelId="{FFC81EEF-9CAF-450D-BE5E-21243047B092}" type="presParOf" srcId="{577B69BA-67BE-4B78-89A6-06B21CC2233F}" destId="{EA636147-DB59-4E31-87D5-B269BFA0D4B1}" srcOrd="1" destOrd="0" presId="urn:microsoft.com/office/officeart/2005/8/layout/list1"/>
    <dgm:cxn modelId="{4E43F043-5A4B-4BF2-8610-CE0FAC1A7DAF}" type="presParOf" srcId="{DBAC6A1F-7D1D-4EB2-93E9-3CB5F4C7CB65}" destId="{7965A94E-FAA5-4D1C-9B00-77FCBC86A223}" srcOrd="9" destOrd="0" presId="urn:microsoft.com/office/officeart/2005/8/layout/list1"/>
    <dgm:cxn modelId="{B26D944F-077B-4BAA-BF34-19523EA380D2}" type="presParOf" srcId="{DBAC6A1F-7D1D-4EB2-93E9-3CB5F4C7CB65}" destId="{038F931E-8702-4768-8F9D-52FB5BD49C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44040-6A86-4362-8CA4-F183AAC894A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DD00B2-1AA1-4024-B8F6-CD828B12B95F}">
      <dgm:prSet/>
      <dgm:spPr/>
      <dgm:t>
        <a:bodyPr/>
        <a:lstStyle/>
        <a:p>
          <a:pPr>
            <a:defRPr b="1"/>
          </a:pPr>
          <a:r>
            <a:rPr lang="en-US"/>
            <a:t>Care Plan </a:t>
          </a:r>
        </a:p>
      </dgm:t>
    </dgm:pt>
    <dgm:pt modelId="{221425BE-1E4A-42D1-9C6D-0B943A13E0B3}" type="parTrans" cxnId="{80A68954-A182-4D0E-B9E4-0C278AB5F63F}">
      <dgm:prSet/>
      <dgm:spPr/>
      <dgm:t>
        <a:bodyPr/>
        <a:lstStyle/>
        <a:p>
          <a:endParaRPr lang="en-US"/>
        </a:p>
      </dgm:t>
    </dgm:pt>
    <dgm:pt modelId="{4C2E2983-8915-47D5-B3B9-34F463141EB5}" type="sibTrans" cxnId="{80A68954-A182-4D0E-B9E4-0C278AB5F63F}">
      <dgm:prSet/>
      <dgm:spPr/>
      <dgm:t>
        <a:bodyPr/>
        <a:lstStyle/>
        <a:p>
          <a:endParaRPr lang="en-US"/>
        </a:p>
      </dgm:t>
    </dgm:pt>
    <dgm:pt modelId="{550F8188-C0A7-4C85-8DC7-4E1C4EEBB2D1}">
      <dgm:prSet/>
      <dgm:spPr/>
      <dgm:t>
        <a:bodyPr/>
        <a:lstStyle/>
        <a:p>
          <a:r>
            <a:rPr lang="en-US" dirty="0"/>
            <a:t>“An individualized, appropriate range of community-based services and supports…which include clinically appropriate behavioral health care and stabilization medications, housing, and other supportive services, as appropriate.”  </a:t>
          </a:r>
        </a:p>
        <a:p>
          <a:r>
            <a:rPr lang="en-US" dirty="0"/>
            <a:t> Case Management: DSS, SSI etc.</a:t>
          </a:r>
        </a:p>
      </dgm:t>
    </dgm:pt>
    <dgm:pt modelId="{C9B9175E-E323-447E-9D76-D3FDA15E9827}" type="parTrans" cxnId="{DD602C6A-EC65-456F-B462-6909E8606E0E}">
      <dgm:prSet/>
      <dgm:spPr/>
      <dgm:t>
        <a:bodyPr/>
        <a:lstStyle/>
        <a:p>
          <a:endParaRPr lang="en-US"/>
        </a:p>
      </dgm:t>
    </dgm:pt>
    <dgm:pt modelId="{38A9E094-A497-4D5E-8980-BFC36A7CEB9B}" type="sibTrans" cxnId="{DD602C6A-EC65-456F-B462-6909E8606E0E}">
      <dgm:prSet/>
      <dgm:spPr/>
      <dgm:t>
        <a:bodyPr/>
        <a:lstStyle/>
        <a:p>
          <a:endParaRPr lang="en-US"/>
        </a:p>
      </dgm:t>
    </dgm:pt>
    <dgm:pt modelId="{51D60B35-DFA6-46FF-9995-D688F21100FF}">
      <dgm:prSet/>
      <dgm:spPr/>
      <dgm:t>
        <a:bodyPr/>
        <a:lstStyle/>
        <a:p>
          <a:pPr>
            <a:defRPr b="1"/>
          </a:pPr>
          <a:r>
            <a:rPr lang="en-US"/>
            <a:t>Treatment </a:t>
          </a:r>
        </a:p>
      </dgm:t>
    </dgm:pt>
    <dgm:pt modelId="{7EFC1637-BCFB-4E60-813E-DC6D8C47F987}" type="parTrans" cxnId="{5770BA07-1C17-499F-8B05-E924D70746C4}">
      <dgm:prSet/>
      <dgm:spPr/>
      <dgm:t>
        <a:bodyPr/>
        <a:lstStyle/>
        <a:p>
          <a:endParaRPr lang="en-US"/>
        </a:p>
      </dgm:t>
    </dgm:pt>
    <dgm:pt modelId="{F45E1FB3-0EA5-4909-A764-ADCE5C1B8639}" type="sibTrans" cxnId="{5770BA07-1C17-499F-8B05-E924D70746C4}">
      <dgm:prSet/>
      <dgm:spPr/>
      <dgm:t>
        <a:bodyPr/>
        <a:lstStyle/>
        <a:p>
          <a:endParaRPr lang="en-US"/>
        </a:p>
      </dgm:t>
    </dgm:pt>
    <dgm:pt modelId="{71DD4FA7-3A45-4BC0-B5C9-AA29ACC294FB}">
      <dgm:prSet/>
      <dgm:spPr/>
      <dgm:t>
        <a:bodyPr/>
        <a:lstStyle/>
        <a:p>
          <a:r>
            <a:rPr lang="en-US"/>
            <a:t>Full Service Partnership (FSP) </a:t>
          </a:r>
        </a:p>
      </dgm:t>
    </dgm:pt>
    <dgm:pt modelId="{032DBA70-170B-4962-AA22-2C7E5A68DFD6}" type="parTrans" cxnId="{C6A8CBC7-A85E-4CA1-B5C8-F1C81FC6935B}">
      <dgm:prSet/>
      <dgm:spPr/>
      <dgm:t>
        <a:bodyPr/>
        <a:lstStyle/>
        <a:p>
          <a:endParaRPr lang="en-US"/>
        </a:p>
      </dgm:t>
    </dgm:pt>
    <dgm:pt modelId="{F7A031D5-FAC5-464A-B5C8-96CEC9264523}" type="sibTrans" cxnId="{C6A8CBC7-A85E-4CA1-B5C8-F1C81FC6935B}">
      <dgm:prSet/>
      <dgm:spPr/>
      <dgm:t>
        <a:bodyPr/>
        <a:lstStyle/>
        <a:p>
          <a:endParaRPr lang="en-US"/>
        </a:p>
      </dgm:t>
    </dgm:pt>
    <dgm:pt modelId="{33E8E80D-A004-4C22-B1CC-2A5352FB726F}">
      <dgm:prSet/>
      <dgm:spPr/>
      <dgm:t>
        <a:bodyPr/>
        <a:lstStyle/>
        <a:p>
          <a:r>
            <a:rPr lang="en-US" dirty="0"/>
            <a:t>Team includes: Case Manager, Clinician, Medication Manager, Psychiatrist </a:t>
          </a:r>
        </a:p>
      </dgm:t>
    </dgm:pt>
    <dgm:pt modelId="{19CE2D54-A49B-4217-BD21-F36FAA7D7468}" type="parTrans" cxnId="{A75D04D7-7F6A-4664-A24E-AE34E73DD952}">
      <dgm:prSet/>
      <dgm:spPr/>
      <dgm:t>
        <a:bodyPr/>
        <a:lstStyle/>
        <a:p>
          <a:endParaRPr lang="en-US"/>
        </a:p>
      </dgm:t>
    </dgm:pt>
    <dgm:pt modelId="{0D692146-327C-4104-BA1C-3594685ACAFD}" type="sibTrans" cxnId="{A75D04D7-7F6A-4664-A24E-AE34E73DD952}">
      <dgm:prSet/>
      <dgm:spPr/>
      <dgm:t>
        <a:bodyPr/>
        <a:lstStyle/>
        <a:p>
          <a:endParaRPr lang="en-US"/>
        </a:p>
      </dgm:t>
    </dgm:pt>
    <dgm:pt modelId="{4EB19D75-F54F-41F9-A378-2BEB108FD3C0}">
      <dgm:prSet/>
      <dgm:spPr/>
      <dgm:t>
        <a:bodyPr/>
        <a:lstStyle/>
        <a:p>
          <a:r>
            <a:rPr lang="en-US" dirty="0"/>
            <a:t>We will add one staff to augment existing FSP treatment (unknown number of participants)</a:t>
          </a:r>
        </a:p>
      </dgm:t>
    </dgm:pt>
    <dgm:pt modelId="{E880800E-DC95-4705-B7F8-2C99644E4B88}" type="parTrans" cxnId="{795943A8-AE1F-402B-9CE6-9E4ED00FF413}">
      <dgm:prSet/>
      <dgm:spPr/>
      <dgm:t>
        <a:bodyPr/>
        <a:lstStyle/>
        <a:p>
          <a:endParaRPr lang="en-US"/>
        </a:p>
      </dgm:t>
    </dgm:pt>
    <dgm:pt modelId="{013554D7-BF54-42AC-9977-9B2347A7B2A1}" type="sibTrans" cxnId="{795943A8-AE1F-402B-9CE6-9E4ED00FF413}">
      <dgm:prSet/>
      <dgm:spPr/>
      <dgm:t>
        <a:bodyPr/>
        <a:lstStyle/>
        <a:p>
          <a:endParaRPr lang="en-US"/>
        </a:p>
      </dgm:t>
    </dgm:pt>
    <dgm:pt modelId="{2280B212-DF3C-4099-9363-525AFAA7AAAF}">
      <dgm:prSet/>
      <dgm:spPr/>
      <dgm:t>
        <a:bodyPr/>
        <a:lstStyle/>
        <a:p>
          <a:pPr>
            <a:defRPr b="1"/>
          </a:pPr>
          <a:r>
            <a:rPr lang="en-US"/>
            <a:t>Housing </a:t>
          </a:r>
        </a:p>
      </dgm:t>
    </dgm:pt>
    <dgm:pt modelId="{38CF496F-A50D-4500-949E-530F010D501F}" type="parTrans" cxnId="{635A975F-5C96-4A54-912F-9D6E33F473C2}">
      <dgm:prSet/>
      <dgm:spPr/>
      <dgm:t>
        <a:bodyPr/>
        <a:lstStyle/>
        <a:p>
          <a:endParaRPr lang="en-US"/>
        </a:p>
      </dgm:t>
    </dgm:pt>
    <dgm:pt modelId="{8B0EA939-54AF-4D18-AF79-1BFBE5D31515}" type="sibTrans" cxnId="{635A975F-5C96-4A54-912F-9D6E33F473C2}">
      <dgm:prSet/>
      <dgm:spPr/>
      <dgm:t>
        <a:bodyPr/>
        <a:lstStyle/>
        <a:p>
          <a:endParaRPr lang="en-US"/>
        </a:p>
      </dgm:t>
    </dgm:pt>
    <dgm:pt modelId="{26056DCE-DC49-4413-8983-FF0950AE8A6B}">
      <dgm:prSet/>
      <dgm:spPr/>
      <dgm:t>
        <a:bodyPr/>
        <a:lstStyle/>
        <a:p>
          <a:r>
            <a:rPr lang="en-US"/>
            <a:t>SLO has received Bridge Housing </a:t>
          </a:r>
        </a:p>
      </dgm:t>
    </dgm:pt>
    <dgm:pt modelId="{2E6065D7-E679-4DFB-886C-B794B9AEECFA}" type="parTrans" cxnId="{810D413E-C214-4230-84E9-BA1921C7BBAD}">
      <dgm:prSet/>
      <dgm:spPr/>
      <dgm:t>
        <a:bodyPr/>
        <a:lstStyle/>
        <a:p>
          <a:endParaRPr lang="en-US"/>
        </a:p>
      </dgm:t>
    </dgm:pt>
    <dgm:pt modelId="{28556D64-0204-4CE1-8DBE-0C3742CBB036}" type="sibTrans" cxnId="{810D413E-C214-4230-84E9-BA1921C7BBAD}">
      <dgm:prSet/>
      <dgm:spPr/>
      <dgm:t>
        <a:bodyPr/>
        <a:lstStyle/>
        <a:p>
          <a:endParaRPr lang="en-US"/>
        </a:p>
      </dgm:t>
    </dgm:pt>
    <dgm:pt modelId="{CBB07B35-B3C6-4806-AA5F-5410AD84D6F3}">
      <dgm:prSet/>
      <dgm:spPr/>
      <dgm:t>
        <a:bodyPr/>
        <a:lstStyle/>
        <a:p>
          <a:r>
            <a:rPr lang="en-US" dirty="0"/>
            <a:t>Care Court participants will be prioritized for beds in this funding</a:t>
          </a:r>
        </a:p>
      </dgm:t>
    </dgm:pt>
    <dgm:pt modelId="{05AEFA6E-45B3-4680-B194-A2600409C4FA}" type="parTrans" cxnId="{F4433A08-B9D2-40EA-929D-D71B519B5194}">
      <dgm:prSet/>
      <dgm:spPr/>
      <dgm:t>
        <a:bodyPr/>
        <a:lstStyle/>
        <a:p>
          <a:endParaRPr lang="en-US"/>
        </a:p>
      </dgm:t>
    </dgm:pt>
    <dgm:pt modelId="{76429789-000D-457B-B84D-E7666E3E100D}" type="sibTrans" cxnId="{F4433A08-B9D2-40EA-929D-D71B519B5194}">
      <dgm:prSet/>
      <dgm:spPr/>
      <dgm:t>
        <a:bodyPr/>
        <a:lstStyle/>
        <a:p>
          <a:endParaRPr lang="en-US"/>
        </a:p>
      </dgm:t>
    </dgm:pt>
    <dgm:pt modelId="{F7536354-7DAE-408F-A06A-327B2D05EC6B}" type="pres">
      <dgm:prSet presAssocID="{95644040-6A86-4362-8CA4-F183AAC894A5}" presName="root" presStyleCnt="0">
        <dgm:presLayoutVars>
          <dgm:dir/>
          <dgm:resizeHandles val="exact"/>
        </dgm:presLayoutVars>
      </dgm:prSet>
      <dgm:spPr/>
    </dgm:pt>
    <dgm:pt modelId="{174B67BB-0D38-422E-B2F9-7AC8171D1301}" type="pres">
      <dgm:prSet presAssocID="{93DD00B2-1AA1-4024-B8F6-CD828B12B95F}" presName="compNode" presStyleCnt="0"/>
      <dgm:spPr/>
    </dgm:pt>
    <dgm:pt modelId="{6010D61B-4A7A-48F0-8497-C88FCAA2B175}" type="pres">
      <dgm:prSet presAssocID="{93DD00B2-1AA1-4024-B8F6-CD828B12B9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475AD79-7EC2-44F9-AF5D-4588B34D00E1}" type="pres">
      <dgm:prSet presAssocID="{93DD00B2-1AA1-4024-B8F6-CD828B12B95F}" presName="iconSpace" presStyleCnt="0"/>
      <dgm:spPr/>
    </dgm:pt>
    <dgm:pt modelId="{1CC6CC9C-6628-4117-BD7D-860C5B83116D}" type="pres">
      <dgm:prSet presAssocID="{93DD00B2-1AA1-4024-B8F6-CD828B12B95F}" presName="parTx" presStyleLbl="revTx" presStyleIdx="0" presStyleCnt="6">
        <dgm:presLayoutVars>
          <dgm:chMax val="0"/>
          <dgm:chPref val="0"/>
        </dgm:presLayoutVars>
      </dgm:prSet>
      <dgm:spPr/>
    </dgm:pt>
    <dgm:pt modelId="{6578A6D0-C40F-4F8E-A369-E8A59E98CFED}" type="pres">
      <dgm:prSet presAssocID="{93DD00B2-1AA1-4024-B8F6-CD828B12B95F}" presName="txSpace" presStyleCnt="0"/>
      <dgm:spPr/>
    </dgm:pt>
    <dgm:pt modelId="{38F27027-CE89-4643-A6A8-98A787596365}" type="pres">
      <dgm:prSet presAssocID="{93DD00B2-1AA1-4024-B8F6-CD828B12B95F}" presName="desTx" presStyleLbl="revTx" presStyleIdx="1" presStyleCnt="6">
        <dgm:presLayoutVars/>
      </dgm:prSet>
      <dgm:spPr/>
    </dgm:pt>
    <dgm:pt modelId="{14E378B7-AC54-4530-A5DA-323F5FC55B41}" type="pres">
      <dgm:prSet presAssocID="{4C2E2983-8915-47D5-B3B9-34F463141EB5}" presName="sibTrans" presStyleCnt="0"/>
      <dgm:spPr/>
    </dgm:pt>
    <dgm:pt modelId="{B53A4C59-4033-4D26-BD98-AEB287B4A666}" type="pres">
      <dgm:prSet presAssocID="{51D60B35-DFA6-46FF-9995-D688F21100FF}" presName="compNode" presStyleCnt="0"/>
      <dgm:spPr/>
    </dgm:pt>
    <dgm:pt modelId="{002BA83F-FBEF-4F21-906D-1FF22FC4C8C3}" type="pres">
      <dgm:prSet presAssocID="{51D60B35-DFA6-46FF-9995-D688F21100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C438886-C3C3-4A39-BF52-9D97C1FDB49C}" type="pres">
      <dgm:prSet presAssocID="{51D60B35-DFA6-46FF-9995-D688F21100FF}" presName="iconSpace" presStyleCnt="0"/>
      <dgm:spPr/>
    </dgm:pt>
    <dgm:pt modelId="{E9BD8475-86E1-42EE-B5BF-CE96143E65EB}" type="pres">
      <dgm:prSet presAssocID="{51D60B35-DFA6-46FF-9995-D688F21100FF}" presName="parTx" presStyleLbl="revTx" presStyleIdx="2" presStyleCnt="6">
        <dgm:presLayoutVars>
          <dgm:chMax val="0"/>
          <dgm:chPref val="0"/>
        </dgm:presLayoutVars>
      </dgm:prSet>
      <dgm:spPr/>
    </dgm:pt>
    <dgm:pt modelId="{9058A021-96CD-49EE-B023-2FEAF3188ACF}" type="pres">
      <dgm:prSet presAssocID="{51D60B35-DFA6-46FF-9995-D688F21100FF}" presName="txSpace" presStyleCnt="0"/>
      <dgm:spPr/>
    </dgm:pt>
    <dgm:pt modelId="{BA9DFD60-7514-41C8-A250-ED311DF1A9EB}" type="pres">
      <dgm:prSet presAssocID="{51D60B35-DFA6-46FF-9995-D688F21100FF}" presName="desTx" presStyleLbl="revTx" presStyleIdx="3" presStyleCnt="6">
        <dgm:presLayoutVars/>
      </dgm:prSet>
      <dgm:spPr/>
    </dgm:pt>
    <dgm:pt modelId="{A2F260A0-4CED-4F45-BEE9-914229F67D2E}" type="pres">
      <dgm:prSet presAssocID="{F45E1FB3-0EA5-4909-A764-ADCE5C1B8639}" presName="sibTrans" presStyleCnt="0"/>
      <dgm:spPr/>
    </dgm:pt>
    <dgm:pt modelId="{22EFB740-7346-436F-8301-63EE80714830}" type="pres">
      <dgm:prSet presAssocID="{2280B212-DF3C-4099-9363-525AFAA7AAAF}" presName="compNode" presStyleCnt="0"/>
      <dgm:spPr/>
    </dgm:pt>
    <dgm:pt modelId="{7F939065-775B-4E97-8F40-82AD4F0D6E9F}" type="pres">
      <dgm:prSet presAssocID="{2280B212-DF3C-4099-9363-525AFAA7AA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E7459D0D-38DC-44E6-B6D2-6758C670F203}" type="pres">
      <dgm:prSet presAssocID="{2280B212-DF3C-4099-9363-525AFAA7AAAF}" presName="iconSpace" presStyleCnt="0"/>
      <dgm:spPr/>
    </dgm:pt>
    <dgm:pt modelId="{0357AF48-82FB-4406-83EC-31D1637843BF}" type="pres">
      <dgm:prSet presAssocID="{2280B212-DF3C-4099-9363-525AFAA7AAAF}" presName="parTx" presStyleLbl="revTx" presStyleIdx="4" presStyleCnt="6">
        <dgm:presLayoutVars>
          <dgm:chMax val="0"/>
          <dgm:chPref val="0"/>
        </dgm:presLayoutVars>
      </dgm:prSet>
      <dgm:spPr/>
    </dgm:pt>
    <dgm:pt modelId="{15EF7A1A-488C-48F8-8F2F-FD667FE9B75A}" type="pres">
      <dgm:prSet presAssocID="{2280B212-DF3C-4099-9363-525AFAA7AAAF}" presName="txSpace" presStyleCnt="0"/>
      <dgm:spPr/>
    </dgm:pt>
    <dgm:pt modelId="{7B4E0789-1E49-40A5-8675-0CA4F612FE9E}" type="pres">
      <dgm:prSet presAssocID="{2280B212-DF3C-4099-9363-525AFAA7AAAF}" presName="desTx" presStyleLbl="revTx" presStyleIdx="5" presStyleCnt="6">
        <dgm:presLayoutVars/>
      </dgm:prSet>
      <dgm:spPr/>
    </dgm:pt>
  </dgm:ptLst>
  <dgm:cxnLst>
    <dgm:cxn modelId="{0C398D07-59E8-485D-B3CD-FA33394F1D3D}" type="presOf" srcId="{51D60B35-DFA6-46FF-9995-D688F21100FF}" destId="{E9BD8475-86E1-42EE-B5BF-CE96143E65EB}" srcOrd="0" destOrd="0" presId="urn:microsoft.com/office/officeart/2018/5/layout/CenteredIconLabelDescriptionList"/>
    <dgm:cxn modelId="{5770BA07-1C17-499F-8B05-E924D70746C4}" srcId="{95644040-6A86-4362-8CA4-F183AAC894A5}" destId="{51D60B35-DFA6-46FF-9995-D688F21100FF}" srcOrd="1" destOrd="0" parTransId="{7EFC1637-BCFB-4E60-813E-DC6D8C47F987}" sibTransId="{F45E1FB3-0EA5-4909-A764-ADCE5C1B8639}"/>
    <dgm:cxn modelId="{F4433A08-B9D2-40EA-929D-D71B519B5194}" srcId="{2280B212-DF3C-4099-9363-525AFAA7AAAF}" destId="{CBB07B35-B3C6-4806-AA5F-5410AD84D6F3}" srcOrd="1" destOrd="0" parTransId="{05AEFA6E-45B3-4680-B194-A2600409C4FA}" sibTransId="{76429789-000D-457B-B84D-E7666E3E100D}"/>
    <dgm:cxn modelId="{0B4AA40A-E93A-48AC-B15A-C005F9F5020B}" type="presOf" srcId="{95644040-6A86-4362-8CA4-F183AAC894A5}" destId="{F7536354-7DAE-408F-A06A-327B2D05EC6B}" srcOrd="0" destOrd="0" presId="urn:microsoft.com/office/officeart/2018/5/layout/CenteredIconLabelDescriptionList"/>
    <dgm:cxn modelId="{73C89A20-10AD-400D-B442-AD73112403D8}" type="presOf" srcId="{2280B212-DF3C-4099-9363-525AFAA7AAAF}" destId="{0357AF48-82FB-4406-83EC-31D1637843BF}" srcOrd="0" destOrd="0" presId="urn:microsoft.com/office/officeart/2018/5/layout/CenteredIconLabelDescriptionList"/>
    <dgm:cxn modelId="{2B463231-CE46-42B2-B239-5B6F7C38A43F}" type="presOf" srcId="{33E8E80D-A004-4C22-B1CC-2A5352FB726F}" destId="{BA9DFD60-7514-41C8-A250-ED311DF1A9EB}" srcOrd="0" destOrd="1" presId="urn:microsoft.com/office/officeart/2018/5/layout/CenteredIconLabelDescriptionList"/>
    <dgm:cxn modelId="{C45AB931-0042-462B-96EE-627794000667}" type="presOf" srcId="{CBB07B35-B3C6-4806-AA5F-5410AD84D6F3}" destId="{7B4E0789-1E49-40A5-8675-0CA4F612FE9E}" srcOrd="0" destOrd="1" presId="urn:microsoft.com/office/officeart/2018/5/layout/CenteredIconLabelDescriptionList"/>
    <dgm:cxn modelId="{810D413E-C214-4230-84E9-BA1921C7BBAD}" srcId="{2280B212-DF3C-4099-9363-525AFAA7AAAF}" destId="{26056DCE-DC49-4413-8983-FF0950AE8A6B}" srcOrd="0" destOrd="0" parTransId="{2E6065D7-E679-4DFB-886C-B794B9AEECFA}" sibTransId="{28556D64-0204-4CE1-8DBE-0C3742CBB036}"/>
    <dgm:cxn modelId="{635A975F-5C96-4A54-912F-9D6E33F473C2}" srcId="{95644040-6A86-4362-8CA4-F183AAC894A5}" destId="{2280B212-DF3C-4099-9363-525AFAA7AAAF}" srcOrd="2" destOrd="0" parTransId="{38CF496F-A50D-4500-949E-530F010D501F}" sibTransId="{8B0EA939-54AF-4D18-AF79-1BFBE5D31515}"/>
    <dgm:cxn modelId="{DD602C6A-EC65-456F-B462-6909E8606E0E}" srcId="{93DD00B2-1AA1-4024-B8F6-CD828B12B95F}" destId="{550F8188-C0A7-4C85-8DC7-4E1C4EEBB2D1}" srcOrd="0" destOrd="0" parTransId="{C9B9175E-E323-447E-9D76-D3FDA15E9827}" sibTransId="{38A9E094-A497-4D5E-8980-BFC36A7CEB9B}"/>
    <dgm:cxn modelId="{281B4350-2ECF-4481-9D51-8444C568BF56}" type="presOf" srcId="{4EB19D75-F54F-41F9-A378-2BEB108FD3C0}" destId="{BA9DFD60-7514-41C8-A250-ED311DF1A9EB}" srcOrd="0" destOrd="2" presId="urn:microsoft.com/office/officeart/2018/5/layout/CenteredIconLabelDescriptionList"/>
    <dgm:cxn modelId="{72DFAD52-566C-4802-88DD-C16C6E8F9139}" type="presOf" srcId="{26056DCE-DC49-4413-8983-FF0950AE8A6B}" destId="{7B4E0789-1E49-40A5-8675-0CA4F612FE9E}" srcOrd="0" destOrd="0" presId="urn:microsoft.com/office/officeart/2018/5/layout/CenteredIconLabelDescriptionList"/>
    <dgm:cxn modelId="{80A68954-A182-4D0E-B9E4-0C278AB5F63F}" srcId="{95644040-6A86-4362-8CA4-F183AAC894A5}" destId="{93DD00B2-1AA1-4024-B8F6-CD828B12B95F}" srcOrd="0" destOrd="0" parTransId="{221425BE-1E4A-42D1-9C6D-0B943A13E0B3}" sibTransId="{4C2E2983-8915-47D5-B3B9-34F463141EB5}"/>
    <dgm:cxn modelId="{795943A8-AE1F-402B-9CE6-9E4ED00FF413}" srcId="{71DD4FA7-3A45-4BC0-B5C9-AA29ACC294FB}" destId="{4EB19D75-F54F-41F9-A378-2BEB108FD3C0}" srcOrd="1" destOrd="0" parTransId="{E880800E-DC95-4705-B7F8-2C99644E4B88}" sibTransId="{013554D7-BF54-42AC-9977-9B2347A7B2A1}"/>
    <dgm:cxn modelId="{C6A8CBC7-A85E-4CA1-B5C8-F1C81FC6935B}" srcId="{51D60B35-DFA6-46FF-9995-D688F21100FF}" destId="{71DD4FA7-3A45-4BC0-B5C9-AA29ACC294FB}" srcOrd="0" destOrd="0" parTransId="{032DBA70-170B-4962-AA22-2C7E5A68DFD6}" sibTransId="{F7A031D5-FAC5-464A-B5C8-96CEC9264523}"/>
    <dgm:cxn modelId="{EC35B1C8-B3C4-40AC-AE57-8F34939D7762}" type="presOf" srcId="{93DD00B2-1AA1-4024-B8F6-CD828B12B95F}" destId="{1CC6CC9C-6628-4117-BD7D-860C5B83116D}" srcOrd="0" destOrd="0" presId="urn:microsoft.com/office/officeart/2018/5/layout/CenteredIconLabelDescriptionList"/>
    <dgm:cxn modelId="{E2DB10D3-D286-4344-9796-90C3B604A6DD}" type="presOf" srcId="{71DD4FA7-3A45-4BC0-B5C9-AA29ACC294FB}" destId="{BA9DFD60-7514-41C8-A250-ED311DF1A9EB}" srcOrd="0" destOrd="0" presId="urn:microsoft.com/office/officeart/2018/5/layout/CenteredIconLabelDescriptionList"/>
    <dgm:cxn modelId="{A75D04D7-7F6A-4664-A24E-AE34E73DD952}" srcId="{71DD4FA7-3A45-4BC0-B5C9-AA29ACC294FB}" destId="{33E8E80D-A004-4C22-B1CC-2A5352FB726F}" srcOrd="0" destOrd="0" parTransId="{19CE2D54-A49B-4217-BD21-F36FAA7D7468}" sibTransId="{0D692146-327C-4104-BA1C-3594685ACAFD}"/>
    <dgm:cxn modelId="{C9AA2CEB-34A3-438F-8B8A-BD11DFBB61B8}" type="presOf" srcId="{550F8188-C0A7-4C85-8DC7-4E1C4EEBB2D1}" destId="{38F27027-CE89-4643-A6A8-98A787596365}" srcOrd="0" destOrd="0" presId="urn:microsoft.com/office/officeart/2018/5/layout/CenteredIconLabelDescriptionList"/>
    <dgm:cxn modelId="{88292BC4-4037-4E8A-B268-6B06E91304AB}" type="presParOf" srcId="{F7536354-7DAE-408F-A06A-327B2D05EC6B}" destId="{174B67BB-0D38-422E-B2F9-7AC8171D1301}" srcOrd="0" destOrd="0" presId="urn:microsoft.com/office/officeart/2018/5/layout/CenteredIconLabelDescriptionList"/>
    <dgm:cxn modelId="{B1C08379-19A6-40A8-9A7A-7687EFAA0817}" type="presParOf" srcId="{174B67BB-0D38-422E-B2F9-7AC8171D1301}" destId="{6010D61B-4A7A-48F0-8497-C88FCAA2B175}" srcOrd="0" destOrd="0" presId="urn:microsoft.com/office/officeart/2018/5/layout/CenteredIconLabelDescriptionList"/>
    <dgm:cxn modelId="{3364B79C-919B-40CC-965F-635CF3447EDF}" type="presParOf" srcId="{174B67BB-0D38-422E-B2F9-7AC8171D1301}" destId="{3475AD79-7EC2-44F9-AF5D-4588B34D00E1}" srcOrd="1" destOrd="0" presId="urn:microsoft.com/office/officeart/2018/5/layout/CenteredIconLabelDescriptionList"/>
    <dgm:cxn modelId="{33F5AF7B-290D-4679-8F2F-6D5950426D37}" type="presParOf" srcId="{174B67BB-0D38-422E-B2F9-7AC8171D1301}" destId="{1CC6CC9C-6628-4117-BD7D-860C5B83116D}" srcOrd="2" destOrd="0" presId="urn:microsoft.com/office/officeart/2018/5/layout/CenteredIconLabelDescriptionList"/>
    <dgm:cxn modelId="{291F4909-8095-4522-B493-8F9058F06787}" type="presParOf" srcId="{174B67BB-0D38-422E-B2F9-7AC8171D1301}" destId="{6578A6D0-C40F-4F8E-A369-E8A59E98CFED}" srcOrd="3" destOrd="0" presId="urn:microsoft.com/office/officeart/2018/5/layout/CenteredIconLabelDescriptionList"/>
    <dgm:cxn modelId="{1FC08ED2-64AC-455A-B98B-F070597A275B}" type="presParOf" srcId="{174B67BB-0D38-422E-B2F9-7AC8171D1301}" destId="{38F27027-CE89-4643-A6A8-98A787596365}" srcOrd="4" destOrd="0" presId="urn:microsoft.com/office/officeart/2018/5/layout/CenteredIconLabelDescriptionList"/>
    <dgm:cxn modelId="{F0BFE16A-725A-446E-9C9E-A83A4BA39CF8}" type="presParOf" srcId="{F7536354-7DAE-408F-A06A-327B2D05EC6B}" destId="{14E378B7-AC54-4530-A5DA-323F5FC55B41}" srcOrd="1" destOrd="0" presId="urn:microsoft.com/office/officeart/2018/5/layout/CenteredIconLabelDescriptionList"/>
    <dgm:cxn modelId="{AF42791C-A165-4D18-B776-DDAFE921AD60}" type="presParOf" srcId="{F7536354-7DAE-408F-A06A-327B2D05EC6B}" destId="{B53A4C59-4033-4D26-BD98-AEB287B4A666}" srcOrd="2" destOrd="0" presId="urn:microsoft.com/office/officeart/2018/5/layout/CenteredIconLabelDescriptionList"/>
    <dgm:cxn modelId="{E5E17D4B-4482-4DE1-87C5-6717CD931B1D}" type="presParOf" srcId="{B53A4C59-4033-4D26-BD98-AEB287B4A666}" destId="{002BA83F-FBEF-4F21-906D-1FF22FC4C8C3}" srcOrd="0" destOrd="0" presId="urn:microsoft.com/office/officeart/2018/5/layout/CenteredIconLabelDescriptionList"/>
    <dgm:cxn modelId="{9A8DA613-B0D4-4886-9D7B-E4DFAD495DA9}" type="presParOf" srcId="{B53A4C59-4033-4D26-BD98-AEB287B4A666}" destId="{4C438886-C3C3-4A39-BF52-9D97C1FDB49C}" srcOrd="1" destOrd="0" presId="urn:microsoft.com/office/officeart/2018/5/layout/CenteredIconLabelDescriptionList"/>
    <dgm:cxn modelId="{3264ABCB-63D0-4753-91C5-49DB4BB39C26}" type="presParOf" srcId="{B53A4C59-4033-4D26-BD98-AEB287B4A666}" destId="{E9BD8475-86E1-42EE-B5BF-CE96143E65EB}" srcOrd="2" destOrd="0" presId="urn:microsoft.com/office/officeart/2018/5/layout/CenteredIconLabelDescriptionList"/>
    <dgm:cxn modelId="{95F0E2FF-F874-4C68-8E42-217D47A2A143}" type="presParOf" srcId="{B53A4C59-4033-4D26-BD98-AEB287B4A666}" destId="{9058A021-96CD-49EE-B023-2FEAF3188ACF}" srcOrd="3" destOrd="0" presId="urn:microsoft.com/office/officeart/2018/5/layout/CenteredIconLabelDescriptionList"/>
    <dgm:cxn modelId="{4F3364DB-C5A5-4662-A9F4-C58607190A23}" type="presParOf" srcId="{B53A4C59-4033-4D26-BD98-AEB287B4A666}" destId="{BA9DFD60-7514-41C8-A250-ED311DF1A9EB}" srcOrd="4" destOrd="0" presId="urn:microsoft.com/office/officeart/2018/5/layout/CenteredIconLabelDescriptionList"/>
    <dgm:cxn modelId="{27D6836E-2D8D-4491-9EB6-626ACBB41D77}" type="presParOf" srcId="{F7536354-7DAE-408F-A06A-327B2D05EC6B}" destId="{A2F260A0-4CED-4F45-BEE9-914229F67D2E}" srcOrd="3" destOrd="0" presId="urn:microsoft.com/office/officeart/2018/5/layout/CenteredIconLabelDescriptionList"/>
    <dgm:cxn modelId="{185AD40E-C343-4EA3-820C-D8B6FA0357B7}" type="presParOf" srcId="{F7536354-7DAE-408F-A06A-327B2D05EC6B}" destId="{22EFB740-7346-436F-8301-63EE80714830}" srcOrd="4" destOrd="0" presId="urn:microsoft.com/office/officeart/2018/5/layout/CenteredIconLabelDescriptionList"/>
    <dgm:cxn modelId="{B92AEE59-5D81-42CA-A2B6-984E56898FB3}" type="presParOf" srcId="{22EFB740-7346-436F-8301-63EE80714830}" destId="{7F939065-775B-4E97-8F40-82AD4F0D6E9F}" srcOrd="0" destOrd="0" presId="urn:microsoft.com/office/officeart/2018/5/layout/CenteredIconLabelDescriptionList"/>
    <dgm:cxn modelId="{355A0D76-AFC7-4A7C-94D7-DA7848506646}" type="presParOf" srcId="{22EFB740-7346-436F-8301-63EE80714830}" destId="{E7459D0D-38DC-44E6-B6D2-6758C670F203}" srcOrd="1" destOrd="0" presId="urn:microsoft.com/office/officeart/2018/5/layout/CenteredIconLabelDescriptionList"/>
    <dgm:cxn modelId="{BC20DB7A-90EC-4F94-9EC1-21C5C5B8D647}" type="presParOf" srcId="{22EFB740-7346-436F-8301-63EE80714830}" destId="{0357AF48-82FB-4406-83EC-31D1637843BF}" srcOrd="2" destOrd="0" presId="urn:microsoft.com/office/officeart/2018/5/layout/CenteredIconLabelDescriptionList"/>
    <dgm:cxn modelId="{E6BC7CAC-8C64-4B43-B0C2-4E96AFD8C87A}" type="presParOf" srcId="{22EFB740-7346-436F-8301-63EE80714830}" destId="{15EF7A1A-488C-48F8-8F2F-FD667FE9B75A}" srcOrd="3" destOrd="0" presId="urn:microsoft.com/office/officeart/2018/5/layout/CenteredIconLabelDescriptionList"/>
    <dgm:cxn modelId="{571000C7-CB07-40A9-94B5-1D40450B80C3}" type="presParOf" srcId="{22EFB740-7346-436F-8301-63EE80714830}" destId="{7B4E0789-1E49-40A5-8675-0CA4F612FE9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5E58D-17DC-47BF-BE1D-EF58ED8074F8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EC5352-C4DF-4598-9C6F-B9807E3DDE79}">
      <dgm:prSet phldrT="[Text]"/>
      <dgm:spPr>
        <a:solidFill>
          <a:srgbClr val="4472C4"/>
        </a:solidFill>
      </dgm:spPr>
      <dgm:t>
        <a:bodyPr/>
        <a:lstStyle/>
        <a:p>
          <a:r>
            <a:rPr lang="en-US" b="1" dirty="0"/>
            <a:t>Mid-Term</a:t>
          </a:r>
        </a:p>
        <a:p>
          <a:r>
            <a:rPr lang="en-US" dirty="0"/>
            <a:t>Licensed Housing </a:t>
          </a:r>
          <a:br>
            <a:rPr lang="en-US" dirty="0"/>
          </a:br>
          <a:br>
            <a:rPr lang="en-US" dirty="0"/>
          </a:br>
          <a:r>
            <a:rPr lang="en-US" b="1" u="sng" dirty="0"/>
            <a:t>10 beds (3 years)</a:t>
          </a:r>
        </a:p>
        <a:p>
          <a:r>
            <a:rPr lang="en-US" b="0" u="none" dirty="0"/>
            <a:t>County funds, contractor operated</a:t>
          </a:r>
        </a:p>
        <a:p>
          <a:r>
            <a:rPr lang="en-US" b="0" u="none" dirty="0"/>
            <a:t>BH provides specialty SUD/MH services (on-site and outpatient)</a:t>
          </a:r>
        </a:p>
      </dgm:t>
    </dgm:pt>
    <dgm:pt modelId="{53D144CF-E47F-467B-A647-4D5E39CE961C}" type="parTrans" cxnId="{F9062D01-1068-46A0-8B11-EFB2ED40B06E}">
      <dgm:prSet/>
      <dgm:spPr/>
      <dgm:t>
        <a:bodyPr/>
        <a:lstStyle/>
        <a:p>
          <a:endParaRPr lang="en-US"/>
        </a:p>
      </dgm:t>
    </dgm:pt>
    <dgm:pt modelId="{A8E058F7-37B0-4983-BEB9-E2FFAEC3C39F}" type="sibTrans" cxnId="{F9062D01-1068-46A0-8B11-EFB2ED40B06E}">
      <dgm:prSet/>
      <dgm:spPr/>
      <dgm:t>
        <a:bodyPr/>
        <a:lstStyle/>
        <a:p>
          <a:endParaRPr lang="en-US"/>
        </a:p>
      </dgm:t>
    </dgm:pt>
    <dgm:pt modelId="{3BBA8713-3DE0-4335-8BFF-219D49DF244A}">
      <dgm:prSet phldrT="[Text]"/>
      <dgm:spPr>
        <a:solidFill>
          <a:srgbClr val="4472C4"/>
        </a:solidFill>
      </dgm:spPr>
      <dgm:t>
        <a:bodyPr/>
        <a:lstStyle/>
        <a:p>
          <a:r>
            <a:rPr lang="en-US" b="1" dirty="0"/>
            <a:t>Mid-Term</a:t>
          </a:r>
        </a:p>
        <a:p>
          <a:r>
            <a:rPr lang="en-US" dirty="0"/>
            <a:t>Rental Assistance</a:t>
          </a:r>
          <a:br>
            <a:rPr lang="en-US" dirty="0"/>
          </a:br>
          <a:br>
            <a:rPr lang="en-US" dirty="0"/>
          </a:br>
          <a:r>
            <a:rPr lang="en-US" b="1" u="sng" dirty="0"/>
            <a:t> 8 beds (3 years)</a:t>
          </a:r>
          <a:endParaRPr lang="en-US" b="0" u="sng" dirty="0"/>
        </a:p>
        <a:p>
          <a:r>
            <a:rPr lang="en-US" b="0" u="none" dirty="0"/>
            <a:t>County funds, contractor operated</a:t>
          </a:r>
        </a:p>
        <a:p>
          <a:r>
            <a:rPr lang="en-US" b="0" u="none" dirty="0"/>
            <a:t>BH provides specialty SUD/MH services (outpatient)</a:t>
          </a:r>
        </a:p>
      </dgm:t>
    </dgm:pt>
    <dgm:pt modelId="{92DBC57A-6047-40C9-81C6-189BB4FED5D0}" type="parTrans" cxnId="{17E46DC7-4128-45D7-9A18-E8160BD96F47}">
      <dgm:prSet/>
      <dgm:spPr/>
      <dgm:t>
        <a:bodyPr/>
        <a:lstStyle/>
        <a:p>
          <a:endParaRPr lang="en-US"/>
        </a:p>
      </dgm:t>
    </dgm:pt>
    <dgm:pt modelId="{697569C9-F393-4697-833B-0F25AEFA28FE}" type="sibTrans" cxnId="{17E46DC7-4128-45D7-9A18-E8160BD96F47}">
      <dgm:prSet/>
      <dgm:spPr/>
      <dgm:t>
        <a:bodyPr/>
        <a:lstStyle/>
        <a:p>
          <a:endParaRPr lang="en-US"/>
        </a:p>
      </dgm:t>
    </dgm:pt>
    <dgm:pt modelId="{168AFCF3-395E-4CBA-B0E0-73690BFD5B92}">
      <dgm:prSet/>
      <dgm:spPr>
        <a:solidFill>
          <a:srgbClr val="4472C4"/>
        </a:solidFill>
      </dgm:spPr>
      <dgm:t>
        <a:bodyPr/>
        <a:lstStyle/>
        <a:p>
          <a:r>
            <a:rPr lang="en-US" b="1" dirty="0"/>
            <a:t>Outreach and Engagement </a:t>
          </a:r>
          <a:br>
            <a:rPr lang="en-US" b="1" dirty="0"/>
          </a:br>
          <a:br>
            <a:rPr lang="en-US" b="1" dirty="0"/>
          </a:br>
          <a:r>
            <a:rPr lang="en-US" b="0" u="none" dirty="0"/>
            <a:t>County Mental Health Nurse to augment existing Community Action Teams/Homeless Outreach &amp; screen for program</a:t>
          </a:r>
        </a:p>
      </dgm:t>
    </dgm:pt>
    <dgm:pt modelId="{4272819D-ECC4-48D8-BDBE-4104D3715040}" type="parTrans" cxnId="{819F7DAA-948D-4D29-B1F7-C27C1CB8BEAB}">
      <dgm:prSet/>
      <dgm:spPr/>
      <dgm:t>
        <a:bodyPr/>
        <a:lstStyle/>
        <a:p>
          <a:endParaRPr lang="en-US"/>
        </a:p>
      </dgm:t>
    </dgm:pt>
    <dgm:pt modelId="{4846C323-25D7-4CAB-9A2A-ABC2A395E805}" type="sibTrans" cxnId="{819F7DAA-948D-4D29-B1F7-C27C1CB8BEAB}">
      <dgm:prSet/>
      <dgm:spPr/>
      <dgm:t>
        <a:bodyPr/>
        <a:lstStyle/>
        <a:p>
          <a:endParaRPr lang="en-US"/>
        </a:p>
      </dgm:t>
    </dgm:pt>
    <dgm:pt modelId="{4C49AF83-90B2-496E-8F92-251367A5CC57}" type="pres">
      <dgm:prSet presAssocID="{26A5E58D-17DC-47BF-BE1D-EF58ED8074F8}" presName="Name0" presStyleCnt="0">
        <dgm:presLayoutVars>
          <dgm:dir/>
          <dgm:resizeHandles val="exact"/>
        </dgm:presLayoutVars>
      </dgm:prSet>
      <dgm:spPr/>
    </dgm:pt>
    <dgm:pt modelId="{ACBA7ADB-294E-4A1B-A36A-FA9680BE929F}" type="pres">
      <dgm:prSet presAssocID="{26A5E58D-17DC-47BF-BE1D-EF58ED8074F8}" presName="fgShape" presStyleLbl="fgShp" presStyleIdx="0" presStyleCnt="1" custScaleX="15711" custScaleY="38318" custLinFactNeighborX="7339" custLinFactNeighborY="40671"/>
      <dgm:spPr>
        <a:noFill/>
        <a:ln>
          <a:noFill/>
        </a:ln>
      </dgm:spPr>
    </dgm:pt>
    <dgm:pt modelId="{7F070E6B-E827-4119-B023-9E8F7F8708CC}" type="pres">
      <dgm:prSet presAssocID="{26A5E58D-17DC-47BF-BE1D-EF58ED8074F8}" presName="linComp" presStyleCnt="0"/>
      <dgm:spPr/>
    </dgm:pt>
    <dgm:pt modelId="{F3E008BF-03D8-4F51-B694-88B8C6FB86C6}" type="pres">
      <dgm:prSet presAssocID="{168AFCF3-395E-4CBA-B0E0-73690BFD5B92}" presName="compNode" presStyleCnt="0"/>
      <dgm:spPr/>
    </dgm:pt>
    <dgm:pt modelId="{89C9E344-CF2A-4D79-B83B-B1E031F92F70}" type="pres">
      <dgm:prSet presAssocID="{168AFCF3-395E-4CBA-B0E0-73690BFD5B92}" presName="bkgdShape" presStyleLbl="node1" presStyleIdx="0" presStyleCnt="3" custLinFactNeighborX="3980" custLinFactNeighborY="428"/>
      <dgm:spPr/>
    </dgm:pt>
    <dgm:pt modelId="{56AF60DC-EFE1-4872-85C6-03783CA31C6A}" type="pres">
      <dgm:prSet presAssocID="{168AFCF3-395E-4CBA-B0E0-73690BFD5B92}" presName="nodeTx" presStyleLbl="node1" presStyleIdx="0" presStyleCnt="3">
        <dgm:presLayoutVars>
          <dgm:bulletEnabled val="1"/>
        </dgm:presLayoutVars>
      </dgm:prSet>
      <dgm:spPr/>
    </dgm:pt>
    <dgm:pt modelId="{EAD67B4A-FB2E-4F5B-8A7D-CC952033AC45}" type="pres">
      <dgm:prSet presAssocID="{168AFCF3-395E-4CBA-B0E0-73690BFD5B92}" presName="invisiNode" presStyleLbl="node1" presStyleIdx="0" presStyleCnt="3"/>
      <dgm:spPr/>
    </dgm:pt>
    <dgm:pt modelId="{48287D60-1C3E-42FF-A8B7-8727DAEF883C}" type="pres">
      <dgm:prSet presAssocID="{168AFCF3-395E-4CBA-B0E0-73690BFD5B92}" presName="imagNode" presStyleLbl="fgImgPlace1" presStyleIdx="0" presStyleCnt="3" custLinFactNeighborX="-38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Handshake between two people"/>
        </a:ext>
      </dgm:extLst>
    </dgm:pt>
    <dgm:pt modelId="{41E7410E-23E6-4546-A763-13B04E07F467}" type="pres">
      <dgm:prSet presAssocID="{4846C323-25D7-4CAB-9A2A-ABC2A395E805}" presName="sibTrans" presStyleLbl="sibTrans2D1" presStyleIdx="0" presStyleCnt="0"/>
      <dgm:spPr/>
    </dgm:pt>
    <dgm:pt modelId="{67166777-0CDC-47F7-9990-B142B6175210}" type="pres">
      <dgm:prSet presAssocID="{A5EC5352-C4DF-4598-9C6F-B9807E3DDE79}" presName="compNode" presStyleCnt="0"/>
      <dgm:spPr/>
    </dgm:pt>
    <dgm:pt modelId="{09138A7F-20C6-4386-94F2-BEA0C9381C5B}" type="pres">
      <dgm:prSet presAssocID="{A5EC5352-C4DF-4598-9C6F-B9807E3DDE79}" presName="bkgdShape" presStyleLbl="node1" presStyleIdx="1" presStyleCnt="3" custLinFactNeighborX="1722" custLinFactNeighborY="-5970"/>
      <dgm:spPr/>
    </dgm:pt>
    <dgm:pt modelId="{C35AECEF-F4A9-4656-BB40-5B0E0945A92C}" type="pres">
      <dgm:prSet presAssocID="{A5EC5352-C4DF-4598-9C6F-B9807E3DDE79}" presName="nodeTx" presStyleLbl="node1" presStyleIdx="1" presStyleCnt="3">
        <dgm:presLayoutVars>
          <dgm:bulletEnabled val="1"/>
        </dgm:presLayoutVars>
      </dgm:prSet>
      <dgm:spPr/>
    </dgm:pt>
    <dgm:pt modelId="{C52E37E3-425F-4687-9F78-C48A4DC975A5}" type="pres">
      <dgm:prSet presAssocID="{A5EC5352-C4DF-4598-9C6F-B9807E3DDE79}" presName="invisiNode" presStyleLbl="node1" presStyleIdx="1" presStyleCnt="3"/>
      <dgm:spPr/>
    </dgm:pt>
    <dgm:pt modelId="{08E9042A-7F35-4626-ACFF-1CB30F47CC39}" type="pres">
      <dgm:prSet presAssocID="{A5EC5352-C4DF-4598-9C6F-B9807E3DDE7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 up of a toy house with a green roof"/>
        </a:ext>
      </dgm:extLst>
    </dgm:pt>
    <dgm:pt modelId="{53A7C4EC-AAA8-4EC1-A890-9CCA0E62EEBB}" type="pres">
      <dgm:prSet presAssocID="{A8E058F7-37B0-4983-BEB9-E2FFAEC3C39F}" presName="sibTrans" presStyleLbl="sibTrans2D1" presStyleIdx="0" presStyleCnt="0"/>
      <dgm:spPr/>
    </dgm:pt>
    <dgm:pt modelId="{04D2C384-8C04-4EF5-9FDC-9DF7655C67FD}" type="pres">
      <dgm:prSet presAssocID="{3BBA8713-3DE0-4335-8BFF-219D49DF244A}" presName="compNode" presStyleCnt="0"/>
      <dgm:spPr/>
    </dgm:pt>
    <dgm:pt modelId="{B53D5752-0F6C-4AD4-B405-FC4D458F8B65}" type="pres">
      <dgm:prSet presAssocID="{3BBA8713-3DE0-4335-8BFF-219D49DF244A}" presName="bkgdShape" presStyleLbl="node1" presStyleIdx="2" presStyleCnt="3" custLinFactNeighborX="-478" custLinFactNeighborY="136"/>
      <dgm:spPr/>
    </dgm:pt>
    <dgm:pt modelId="{A5F6CF42-1D35-47EC-93B5-A281F6E0092B}" type="pres">
      <dgm:prSet presAssocID="{3BBA8713-3DE0-4335-8BFF-219D49DF244A}" presName="nodeTx" presStyleLbl="node1" presStyleIdx="2" presStyleCnt="3">
        <dgm:presLayoutVars>
          <dgm:bulletEnabled val="1"/>
        </dgm:presLayoutVars>
      </dgm:prSet>
      <dgm:spPr/>
    </dgm:pt>
    <dgm:pt modelId="{D08F1818-59E9-42FF-A1BD-689B4C705D54}" type="pres">
      <dgm:prSet presAssocID="{3BBA8713-3DE0-4335-8BFF-219D49DF244A}" presName="invisiNode" presStyleLbl="node1" presStyleIdx="2" presStyleCnt="3"/>
      <dgm:spPr/>
    </dgm:pt>
    <dgm:pt modelId="{75EEA7E2-1AAB-4372-A69B-EA3F870E491C}" type="pres">
      <dgm:prSet presAssocID="{3BBA8713-3DE0-4335-8BFF-219D49DF244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Key with key ring and keychain, inserted into lock"/>
        </a:ext>
      </dgm:extLst>
    </dgm:pt>
  </dgm:ptLst>
  <dgm:cxnLst>
    <dgm:cxn modelId="{F9062D01-1068-46A0-8B11-EFB2ED40B06E}" srcId="{26A5E58D-17DC-47BF-BE1D-EF58ED8074F8}" destId="{A5EC5352-C4DF-4598-9C6F-B9807E3DDE79}" srcOrd="1" destOrd="0" parTransId="{53D144CF-E47F-467B-A647-4D5E39CE961C}" sibTransId="{A8E058F7-37B0-4983-BEB9-E2FFAEC3C39F}"/>
    <dgm:cxn modelId="{CA286510-3895-4D75-8711-767A0A38178D}" type="presOf" srcId="{168AFCF3-395E-4CBA-B0E0-73690BFD5B92}" destId="{89C9E344-CF2A-4D79-B83B-B1E031F92F70}" srcOrd="0" destOrd="0" presId="urn:microsoft.com/office/officeart/2005/8/layout/hList7"/>
    <dgm:cxn modelId="{527DF425-97B7-4440-AFDA-6B5A7782CE9A}" type="presOf" srcId="{168AFCF3-395E-4CBA-B0E0-73690BFD5B92}" destId="{56AF60DC-EFE1-4872-85C6-03783CA31C6A}" srcOrd="1" destOrd="0" presId="urn:microsoft.com/office/officeart/2005/8/layout/hList7"/>
    <dgm:cxn modelId="{641FCE3C-60ED-4FA8-929C-FCE4ACB7AF6B}" type="presOf" srcId="{A5EC5352-C4DF-4598-9C6F-B9807E3DDE79}" destId="{09138A7F-20C6-4386-94F2-BEA0C9381C5B}" srcOrd="0" destOrd="0" presId="urn:microsoft.com/office/officeart/2005/8/layout/hList7"/>
    <dgm:cxn modelId="{BE6C527F-E9AE-44F1-9B68-A2E656B53BBF}" type="presOf" srcId="{26A5E58D-17DC-47BF-BE1D-EF58ED8074F8}" destId="{4C49AF83-90B2-496E-8F92-251367A5CC57}" srcOrd="0" destOrd="0" presId="urn:microsoft.com/office/officeart/2005/8/layout/hList7"/>
    <dgm:cxn modelId="{FD996E99-770A-459D-9339-ADB8C9FFE845}" type="presOf" srcId="{4846C323-25D7-4CAB-9A2A-ABC2A395E805}" destId="{41E7410E-23E6-4546-A763-13B04E07F467}" srcOrd="0" destOrd="0" presId="urn:microsoft.com/office/officeart/2005/8/layout/hList7"/>
    <dgm:cxn modelId="{099F36A6-A645-45BA-A9EB-66882C8F8CD4}" type="presOf" srcId="{3BBA8713-3DE0-4335-8BFF-219D49DF244A}" destId="{B53D5752-0F6C-4AD4-B405-FC4D458F8B65}" srcOrd="0" destOrd="0" presId="urn:microsoft.com/office/officeart/2005/8/layout/hList7"/>
    <dgm:cxn modelId="{819F7DAA-948D-4D29-B1F7-C27C1CB8BEAB}" srcId="{26A5E58D-17DC-47BF-BE1D-EF58ED8074F8}" destId="{168AFCF3-395E-4CBA-B0E0-73690BFD5B92}" srcOrd="0" destOrd="0" parTransId="{4272819D-ECC4-48D8-BDBE-4104D3715040}" sibTransId="{4846C323-25D7-4CAB-9A2A-ABC2A395E805}"/>
    <dgm:cxn modelId="{34E442C0-9DD6-4CA4-A3A0-873B04630E7C}" type="presOf" srcId="{3BBA8713-3DE0-4335-8BFF-219D49DF244A}" destId="{A5F6CF42-1D35-47EC-93B5-A281F6E0092B}" srcOrd="1" destOrd="0" presId="urn:microsoft.com/office/officeart/2005/8/layout/hList7"/>
    <dgm:cxn modelId="{17E46DC7-4128-45D7-9A18-E8160BD96F47}" srcId="{26A5E58D-17DC-47BF-BE1D-EF58ED8074F8}" destId="{3BBA8713-3DE0-4335-8BFF-219D49DF244A}" srcOrd="2" destOrd="0" parTransId="{92DBC57A-6047-40C9-81C6-189BB4FED5D0}" sibTransId="{697569C9-F393-4697-833B-0F25AEFA28FE}"/>
    <dgm:cxn modelId="{5F1EA5CC-741D-4592-B88C-F0EFAEB47D74}" type="presOf" srcId="{A8E058F7-37B0-4983-BEB9-E2FFAEC3C39F}" destId="{53A7C4EC-AAA8-4EC1-A890-9CCA0E62EEBB}" srcOrd="0" destOrd="0" presId="urn:microsoft.com/office/officeart/2005/8/layout/hList7"/>
    <dgm:cxn modelId="{88C878D3-8116-479D-AF09-2BE2A89673DA}" type="presOf" srcId="{A5EC5352-C4DF-4598-9C6F-B9807E3DDE79}" destId="{C35AECEF-F4A9-4656-BB40-5B0E0945A92C}" srcOrd="1" destOrd="0" presId="urn:microsoft.com/office/officeart/2005/8/layout/hList7"/>
    <dgm:cxn modelId="{77478455-8F75-468B-9AE1-3154A818F860}" type="presParOf" srcId="{4C49AF83-90B2-496E-8F92-251367A5CC57}" destId="{ACBA7ADB-294E-4A1B-A36A-FA9680BE929F}" srcOrd="0" destOrd="0" presId="urn:microsoft.com/office/officeart/2005/8/layout/hList7"/>
    <dgm:cxn modelId="{94498077-206E-48B3-ADC5-F9131FE15ADD}" type="presParOf" srcId="{4C49AF83-90B2-496E-8F92-251367A5CC57}" destId="{7F070E6B-E827-4119-B023-9E8F7F8708CC}" srcOrd="1" destOrd="0" presId="urn:microsoft.com/office/officeart/2005/8/layout/hList7"/>
    <dgm:cxn modelId="{BF8CFE72-41FD-466E-A120-FE515ACDEBFE}" type="presParOf" srcId="{7F070E6B-E827-4119-B023-9E8F7F8708CC}" destId="{F3E008BF-03D8-4F51-B694-88B8C6FB86C6}" srcOrd="0" destOrd="0" presId="urn:microsoft.com/office/officeart/2005/8/layout/hList7"/>
    <dgm:cxn modelId="{2DEA69FF-8CC4-4871-A1EA-AD270A610C58}" type="presParOf" srcId="{F3E008BF-03D8-4F51-B694-88B8C6FB86C6}" destId="{89C9E344-CF2A-4D79-B83B-B1E031F92F70}" srcOrd="0" destOrd="0" presId="urn:microsoft.com/office/officeart/2005/8/layout/hList7"/>
    <dgm:cxn modelId="{76203BF5-B86D-482F-9B9A-D62AFB5AFE2A}" type="presParOf" srcId="{F3E008BF-03D8-4F51-B694-88B8C6FB86C6}" destId="{56AF60DC-EFE1-4872-85C6-03783CA31C6A}" srcOrd="1" destOrd="0" presId="urn:microsoft.com/office/officeart/2005/8/layout/hList7"/>
    <dgm:cxn modelId="{9B58A3F4-6207-46DE-9E98-B3737C99E0B1}" type="presParOf" srcId="{F3E008BF-03D8-4F51-B694-88B8C6FB86C6}" destId="{EAD67B4A-FB2E-4F5B-8A7D-CC952033AC45}" srcOrd="2" destOrd="0" presId="urn:microsoft.com/office/officeart/2005/8/layout/hList7"/>
    <dgm:cxn modelId="{DF256CE6-AC33-405E-B43E-8EF2D7DBB506}" type="presParOf" srcId="{F3E008BF-03D8-4F51-B694-88B8C6FB86C6}" destId="{48287D60-1C3E-42FF-A8B7-8727DAEF883C}" srcOrd="3" destOrd="0" presId="urn:microsoft.com/office/officeart/2005/8/layout/hList7"/>
    <dgm:cxn modelId="{F5181158-1268-4F28-B455-3C5F2BC97382}" type="presParOf" srcId="{7F070E6B-E827-4119-B023-9E8F7F8708CC}" destId="{41E7410E-23E6-4546-A763-13B04E07F467}" srcOrd="1" destOrd="0" presId="urn:microsoft.com/office/officeart/2005/8/layout/hList7"/>
    <dgm:cxn modelId="{F694743B-0924-426B-8FE7-2A0302E40D78}" type="presParOf" srcId="{7F070E6B-E827-4119-B023-9E8F7F8708CC}" destId="{67166777-0CDC-47F7-9990-B142B6175210}" srcOrd="2" destOrd="0" presId="urn:microsoft.com/office/officeart/2005/8/layout/hList7"/>
    <dgm:cxn modelId="{E51FE609-2EA3-4885-9461-3261908E43E2}" type="presParOf" srcId="{67166777-0CDC-47F7-9990-B142B6175210}" destId="{09138A7F-20C6-4386-94F2-BEA0C9381C5B}" srcOrd="0" destOrd="0" presId="urn:microsoft.com/office/officeart/2005/8/layout/hList7"/>
    <dgm:cxn modelId="{30C481B9-854A-4A9D-BB1C-1A81D31E6F04}" type="presParOf" srcId="{67166777-0CDC-47F7-9990-B142B6175210}" destId="{C35AECEF-F4A9-4656-BB40-5B0E0945A92C}" srcOrd="1" destOrd="0" presId="urn:microsoft.com/office/officeart/2005/8/layout/hList7"/>
    <dgm:cxn modelId="{0341AAE0-43FF-48F0-8CB1-641BF4D049D1}" type="presParOf" srcId="{67166777-0CDC-47F7-9990-B142B6175210}" destId="{C52E37E3-425F-4687-9F78-C48A4DC975A5}" srcOrd="2" destOrd="0" presId="urn:microsoft.com/office/officeart/2005/8/layout/hList7"/>
    <dgm:cxn modelId="{88607743-2F55-4A27-B813-E7822280A5C6}" type="presParOf" srcId="{67166777-0CDC-47F7-9990-B142B6175210}" destId="{08E9042A-7F35-4626-ACFF-1CB30F47CC39}" srcOrd="3" destOrd="0" presId="urn:microsoft.com/office/officeart/2005/8/layout/hList7"/>
    <dgm:cxn modelId="{AD1C0624-0493-46E9-AA95-2149AA7CA70C}" type="presParOf" srcId="{7F070E6B-E827-4119-B023-9E8F7F8708CC}" destId="{53A7C4EC-AAA8-4EC1-A890-9CCA0E62EEBB}" srcOrd="3" destOrd="0" presId="urn:microsoft.com/office/officeart/2005/8/layout/hList7"/>
    <dgm:cxn modelId="{90861156-F151-497A-9387-A4267A2236C2}" type="presParOf" srcId="{7F070E6B-E827-4119-B023-9E8F7F8708CC}" destId="{04D2C384-8C04-4EF5-9FDC-9DF7655C67FD}" srcOrd="4" destOrd="0" presId="urn:microsoft.com/office/officeart/2005/8/layout/hList7"/>
    <dgm:cxn modelId="{AA024F5B-E605-46F1-85DA-2D7DF5018F77}" type="presParOf" srcId="{04D2C384-8C04-4EF5-9FDC-9DF7655C67FD}" destId="{B53D5752-0F6C-4AD4-B405-FC4D458F8B65}" srcOrd="0" destOrd="0" presId="urn:microsoft.com/office/officeart/2005/8/layout/hList7"/>
    <dgm:cxn modelId="{21795D27-F5C7-462F-BB77-12CF301BDA70}" type="presParOf" srcId="{04D2C384-8C04-4EF5-9FDC-9DF7655C67FD}" destId="{A5F6CF42-1D35-47EC-93B5-A281F6E0092B}" srcOrd="1" destOrd="0" presId="urn:microsoft.com/office/officeart/2005/8/layout/hList7"/>
    <dgm:cxn modelId="{5C778B77-9950-4C69-8BAF-1EFD9D24F215}" type="presParOf" srcId="{04D2C384-8C04-4EF5-9FDC-9DF7655C67FD}" destId="{D08F1818-59E9-42FF-A1BD-689B4C705D54}" srcOrd="2" destOrd="0" presId="urn:microsoft.com/office/officeart/2005/8/layout/hList7"/>
    <dgm:cxn modelId="{B8977844-E97F-402A-B436-1DB96145B1C6}" type="presParOf" srcId="{04D2C384-8C04-4EF5-9FDC-9DF7655C67FD}" destId="{75EEA7E2-1AAB-4372-A69B-EA3F870E491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1063-0682-4C01-A386-6A6EA119013A}">
      <dsp:nvSpPr>
        <dsp:cNvPr id="0" name=""/>
        <dsp:cNvSpPr/>
      </dsp:nvSpPr>
      <dsp:spPr>
        <a:xfrm>
          <a:off x="0" y="184110"/>
          <a:ext cx="10939819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52" tIns="187452" rIns="8490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Pro-patients’ rights - Seen as involuntary compulsory treatment.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Bill advocates - Seen as voluntary, the courts are just providing a “push” towards treatment.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Services already exist just not utilized. </a:t>
          </a:r>
        </a:p>
      </dsp:txBody>
      <dsp:txXfrm>
        <a:off x="0" y="184110"/>
        <a:ext cx="10939819" cy="1134000"/>
      </dsp:txXfrm>
    </dsp:sp>
    <dsp:sp modelId="{4366D416-B608-4691-96A9-524048DF7570}">
      <dsp:nvSpPr>
        <dsp:cNvPr id="0" name=""/>
        <dsp:cNvSpPr/>
      </dsp:nvSpPr>
      <dsp:spPr>
        <a:xfrm>
          <a:off x="546990" y="7227"/>
          <a:ext cx="765787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449" tIns="0" rIns="2894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Tension around the bill </a:t>
          </a:r>
          <a:endParaRPr lang="en-US" sz="1800" kern="1200" dirty="0"/>
        </a:p>
      </dsp:txBody>
      <dsp:txXfrm>
        <a:off x="559959" y="20196"/>
        <a:ext cx="7631935" cy="239742"/>
      </dsp:txXfrm>
    </dsp:sp>
    <dsp:sp modelId="{1BE590D8-FA33-4600-8DBB-0D59A888F69A}">
      <dsp:nvSpPr>
        <dsp:cNvPr id="0" name=""/>
        <dsp:cNvSpPr/>
      </dsp:nvSpPr>
      <dsp:spPr>
        <a:xfrm>
          <a:off x="0" y="1455508"/>
          <a:ext cx="10939819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52" tIns="187452" rIns="8490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Civil court process – no consequences for not showing for court or participating.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A voluntary agreement to enter treatment is priority.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No consequence for refusal to take medications as ordered.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Intensive programs (FSP) in our community are at capacity. </a:t>
          </a:r>
        </a:p>
      </dsp:txBody>
      <dsp:txXfrm>
        <a:off x="0" y="1455508"/>
        <a:ext cx="10939819" cy="1445850"/>
      </dsp:txXfrm>
    </dsp:sp>
    <dsp:sp modelId="{2920EE9D-5125-40E2-88A5-055A662311D8}">
      <dsp:nvSpPr>
        <dsp:cNvPr id="0" name=""/>
        <dsp:cNvSpPr/>
      </dsp:nvSpPr>
      <dsp:spPr>
        <a:xfrm>
          <a:off x="546990" y="1322668"/>
          <a:ext cx="765787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449" tIns="0" rIns="2894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Facts</a:t>
          </a:r>
          <a:r>
            <a:rPr lang="en-US" sz="1200" b="1" u="sng" kern="1200" dirty="0"/>
            <a:t> </a:t>
          </a:r>
          <a:endParaRPr lang="en-US" sz="1200" kern="1200" dirty="0"/>
        </a:p>
      </dsp:txBody>
      <dsp:txXfrm>
        <a:off x="559959" y="1335637"/>
        <a:ext cx="7631935" cy="239742"/>
      </dsp:txXfrm>
    </dsp:sp>
    <dsp:sp modelId="{038F931E-8702-4768-8F9D-52FB5BD49C1D}">
      <dsp:nvSpPr>
        <dsp:cNvPr id="0" name=""/>
        <dsp:cNvSpPr/>
      </dsp:nvSpPr>
      <dsp:spPr>
        <a:xfrm>
          <a:off x="0" y="3082798"/>
          <a:ext cx="1093981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52" tIns="187452" rIns="8490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Expected frustration from families and petitioners who believe this is court ordered treatment that can be forced.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Misunderstanding of the criteria is another area that can lead to misunderstandings.  Only for Schizophrenia or other psychotic disorders. </a:t>
          </a:r>
        </a:p>
      </dsp:txBody>
      <dsp:txXfrm>
        <a:off x="0" y="3082798"/>
        <a:ext cx="10939819" cy="1360800"/>
      </dsp:txXfrm>
    </dsp:sp>
    <dsp:sp modelId="{EA636147-DB59-4E31-87D5-B269BFA0D4B1}">
      <dsp:nvSpPr>
        <dsp:cNvPr id="0" name=""/>
        <dsp:cNvSpPr/>
      </dsp:nvSpPr>
      <dsp:spPr>
        <a:xfrm>
          <a:off x="546990" y="2949958"/>
          <a:ext cx="765787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449" tIns="0" rIns="2894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Potential community concerns</a:t>
          </a:r>
          <a:endParaRPr lang="en-US" sz="1800" kern="1200" dirty="0"/>
        </a:p>
      </dsp:txBody>
      <dsp:txXfrm>
        <a:off x="559959" y="2962927"/>
        <a:ext cx="7631935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D61B-4A7A-48F0-8497-C88FCAA2B175}">
      <dsp:nvSpPr>
        <dsp:cNvPr id="0" name=""/>
        <dsp:cNvSpPr/>
      </dsp:nvSpPr>
      <dsp:spPr>
        <a:xfrm>
          <a:off x="1099193" y="0"/>
          <a:ext cx="1172720" cy="1152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6CC9C-6628-4117-BD7D-860C5B83116D}">
      <dsp:nvSpPr>
        <dsp:cNvPr id="0" name=""/>
        <dsp:cNvSpPr/>
      </dsp:nvSpPr>
      <dsp:spPr>
        <a:xfrm>
          <a:off x="10238" y="1339535"/>
          <a:ext cx="3350630" cy="493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Care Plan </a:t>
          </a:r>
        </a:p>
      </dsp:txBody>
      <dsp:txXfrm>
        <a:off x="10238" y="1339535"/>
        <a:ext cx="3350630" cy="493977"/>
      </dsp:txXfrm>
    </dsp:sp>
    <dsp:sp modelId="{38F27027-CE89-4643-A6A8-98A787596365}">
      <dsp:nvSpPr>
        <dsp:cNvPr id="0" name=""/>
        <dsp:cNvSpPr/>
      </dsp:nvSpPr>
      <dsp:spPr>
        <a:xfrm>
          <a:off x="10238" y="1920453"/>
          <a:ext cx="3350630" cy="2502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“An individualized, appropriate range of community-based services and supports…which include clinically appropriate behavioral health care and stabilization medications, housing, and other supportive services, as appropriate.”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Case Management: DSS, SSI etc.</a:t>
          </a:r>
        </a:p>
      </dsp:txBody>
      <dsp:txXfrm>
        <a:off x="10238" y="1920453"/>
        <a:ext cx="3350630" cy="2502378"/>
      </dsp:txXfrm>
    </dsp:sp>
    <dsp:sp modelId="{002BA83F-FBEF-4F21-906D-1FF22FC4C8C3}">
      <dsp:nvSpPr>
        <dsp:cNvPr id="0" name=""/>
        <dsp:cNvSpPr/>
      </dsp:nvSpPr>
      <dsp:spPr>
        <a:xfrm>
          <a:off x="5036185" y="0"/>
          <a:ext cx="1172720" cy="1152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D8475-86E1-42EE-B5BF-CE96143E65EB}">
      <dsp:nvSpPr>
        <dsp:cNvPr id="0" name=""/>
        <dsp:cNvSpPr/>
      </dsp:nvSpPr>
      <dsp:spPr>
        <a:xfrm>
          <a:off x="3947230" y="1339535"/>
          <a:ext cx="3350630" cy="493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Treatment </a:t>
          </a:r>
        </a:p>
      </dsp:txBody>
      <dsp:txXfrm>
        <a:off x="3947230" y="1339535"/>
        <a:ext cx="3350630" cy="493977"/>
      </dsp:txXfrm>
    </dsp:sp>
    <dsp:sp modelId="{BA9DFD60-7514-41C8-A250-ED311DF1A9EB}">
      <dsp:nvSpPr>
        <dsp:cNvPr id="0" name=""/>
        <dsp:cNvSpPr/>
      </dsp:nvSpPr>
      <dsp:spPr>
        <a:xfrm>
          <a:off x="3947230" y="1920453"/>
          <a:ext cx="3350630" cy="2502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Full Service Partnership (FSP)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Team includes: Case Manager, Clinician, Medication Manager, Psychiatrist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We will add one staff to augment existing FSP treatment (unknown number of participants)</a:t>
          </a:r>
        </a:p>
      </dsp:txBody>
      <dsp:txXfrm>
        <a:off x="3947230" y="1920453"/>
        <a:ext cx="3350630" cy="2502378"/>
      </dsp:txXfrm>
    </dsp:sp>
    <dsp:sp modelId="{7F939065-775B-4E97-8F40-82AD4F0D6E9F}">
      <dsp:nvSpPr>
        <dsp:cNvPr id="0" name=""/>
        <dsp:cNvSpPr/>
      </dsp:nvSpPr>
      <dsp:spPr>
        <a:xfrm>
          <a:off x="8973176" y="0"/>
          <a:ext cx="1172720" cy="1152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7AF48-82FB-4406-83EC-31D1637843BF}">
      <dsp:nvSpPr>
        <dsp:cNvPr id="0" name=""/>
        <dsp:cNvSpPr/>
      </dsp:nvSpPr>
      <dsp:spPr>
        <a:xfrm>
          <a:off x="7884221" y="1339535"/>
          <a:ext cx="3350630" cy="493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Housing </a:t>
          </a:r>
        </a:p>
      </dsp:txBody>
      <dsp:txXfrm>
        <a:off x="7884221" y="1339535"/>
        <a:ext cx="3350630" cy="493977"/>
      </dsp:txXfrm>
    </dsp:sp>
    <dsp:sp modelId="{7B4E0789-1E49-40A5-8675-0CA4F612FE9E}">
      <dsp:nvSpPr>
        <dsp:cNvPr id="0" name=""/>
        <dsp:cNvSpPr/>
      </dsp:nvSpPr>
      <dsp:spPr>
        <a:xfrm>
          <a:off x="7884221" y="1920453"/>
          <a:ext cx="3350630" cy="2502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SLO has received Bridge Housing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Care Court participants will be prioritized for beds in this funding</a:t>
          </a:r>
        </a:p>
      </dsp:txBody>
      <dsp:txXfrm>
        <a:off x="7884221" y="1920453"/>
        <a:ext cx="3350630" cy="2502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9E344-CF2A-4D79-B83B-B1E031F92F70}">
      <dsp:nvSpPr>
        <dsp:cNvPr id="0" name=""/>
        <dsp:cNvSpPr/>
      </dsp:nvSpPr>
      <dsp:spPr>
        <a:xfrm>
          <a:off x="115662" y="0"/>
          <a:ext cx="2859913" cy="5933450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Outreach and Engagement </a:t>
          </a:r>
          <a:br>
            <a:rPr lang="en-US" sz="1400" b="1" kern="1200" dirty="0"/>
          </a:br>
          <a:br>
            <a:rPr lang="en-US" sz="1400" b="1" kern="1200" dirty="0"/>
          </a:br>
          <a:r>
            <a:rPr lang="en-US" sz="1400" b="0" u="none" kern="1200" dirty="0"/>
            <a:t>County Mental Health Nurse to augment existing Community Action Teams/Homeless Outreach &amp; screen for program</a:t>
          </a:r>
        </a:p>
      </dsp:txBody>
      <dsp:txXfrm>
        <a:off x="115662" y="2373380"/>
        <a:ext cx="2859913" cy="2373380"/>
      </dsp:txXfrm>
    </dsp:sp>
    <dsp:sp modelId="{48287D60-1C3E-42FF-A8B7-8727DAEF883C}">
      <dsp:nvSpPr>
        <dsp:cNvPr id="0" name=""/>
        <dsp:cNvSpPr/>
      </dsp:nvSpPr>
      <dsp:spPr>
        <a:xfrm>
          <a:off x="367074" y="356006"/>
          <a:ext cx="1975838" cy="19758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38A7F-20C6-4386-94F2-BEA0C9381C5B}">
      <dsp:nvSpPr>
        <dsp:cNvPr id="0" name=""/>
        <dsp:cNvSpPr/>
      </dsp:nvSpPr>
      <dsp:spPr>
        <a:xfrm>
          <a:off x="2996797" y="0"/>
          <a:ext cx="2859913" cy="5933450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Mid-Term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Licensed Housing </a:t>
          </a:r>
          <a:br>
            <a:rPr lang="en-US" sz="1400" kern="1200" dirty="0"/>
          </a:br>
          <a:br>
            <a:rPr lang="en-US" sz="1400" kern="1200" dirty="0"/>
          </a:br>
          <a:r>
            <a:rPr lang="en-US" sz="1400" b="1" u="sng" kern="1200" dirty="0"/>
            <a:t>10 beds (3 years)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/>
            <a:t>County funds, contractor operated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/>
            <a:t>BH provides specialty SUD/MH services (on-site and outpatient)</a:t>
          </a:r>
        </a:p>
      </dsp:txBody>
      <dsp:txXfrm>
        <a:off x="2996797" y="2373380"/>
        <a:ext cx="2859913" cy="2373380"/>
      </dsp:txXfrm>
    </dsp:sp>
    <dsp:sp modelId="{08E9042A-7F35-4626-ACFF-1CB30F47CC39}">
      <dsp:nvSpPr>
        <dsp:cNvPr id="0" name=""/>
        <dsp:cNvSpPr/>
      </dsp:nvSpPr>
      <dsp:spPr>
        <a:xfrm>
          <a:off x="3389587" y="356006"/>
          <a:ext cx="1975838" cy="19758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D5752-0F6C-4AD4-B405-FC4D458F8B65}">
      <dsp:nvSpPr>
        <dsp:cNvPr id="0" name=""/>
        <dsp:cNvSpPr/>
      </dsp:nvSpPr>
      <dsp:spPr>
        <a:xfrm>
          <a:off x="5879590" y="0"/>
          <a:ext cx="2859913" cy="5933450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Mid-Term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Rental Assistance</a:t>
          </a:r>
          <a:br>
            <a:rPr lang="en-US" sz="1400" kern="1200" dirty="0"/>
          </a:br>
          <a:br>
            <a:rPr lang="en-US" sz="1400" kern="1200" dirty="0"/>
          </a:br>
          <a:r>
            <a:rPr lang="en-US" sz="1400" b="1" u="sng" kern="1200" dirty="0"/>
            <a:t> 8 beds (3 years)</a:t>
          </a:r>
          <a:endParaRPr lang="en-US" sz="1400" b="0" u="sng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/>
            <a:t>County funds, contractor operated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/>
            <a:t>BH provides specialty SUD/MH services (outpatient)</a:t>
          </a:r>
        </a:p>
      </dsp:txBody>
      <dsp:txXfrm>
        <a:off x="5879590" y="2373380"/>
        <a:ext cx="2859913" cy="2373380"/>
      </dsp:txXfrm>
    </dsp:sp>
    <dsp:sp modelId="{75EEA7E2-1AAB-4372-A69B-EA3F870E491C}">
      <dsp:nvSpPr>
        <dsp:cNvPr id="0" name=""/>
        <dsp:cNvSpPr/>
      </dsp:nvSpPr>
      <dsp:spPr>
        <a:xfrm>
          <a:off x="6335298" y="356006"/>
          <a:ext cx="1975838" cy="19758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A7ADB-294E-4A1B-A36A-FA9680BE929F}">
      <dsp:nvSpPr>
        <dsp:cNvPr id="0" name=""/>
        <dsp:cNvSpPr/>
      </dsp:nvSpPr>
      <dsp:spPr>
        <a:xfrm>
          <a:off x="4335904" y="5383229"/>
          <a:ext cx="1265460" cy="341036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CB269-57DD-456C-ACB6-8C0F2EC9CFBB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A430F-FBC9-4C79-AFD6-A4FCB3C9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1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49325-4929-4A80-A141-45148CFDA0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03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164-9599-4821-B079-BBE9523E68A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D7FE-C17C-4789-BE30-8572892292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B3B5E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46638"/>
            <a:ext cx="3089097" cy="1725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4648201"/>
            <a:ext cx="762000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COUNTY OF SAN LUIS OBISPO 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BEHAVIORAL HEALTH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3635" y="6208253"/>
            <a:ext cx="680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slobehavioralhealth.org</a:t>
            </a:r>
            <a:endParaRPr lang="en-US" sz="1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3810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6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387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8"/>
            <a:ext cx="7734300" cy="5381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1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7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1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1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64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01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01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46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956657"/>
            <a:ext cx="5157787" cy="515926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Sub Header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596422"/>
            <a:ext cx="5157787" cy="415061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956657"/>
            <a:ext cx="5183188" cy="515926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Sub Header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632931"/>
            <a:ext cx="5183188" cy="41201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18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3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305441"/>
            <a:ext cx="12192000" cy="1325563"/>
          </a:xfrm>
        </p:spPr>
        <p:txBody>
          <a:bodyPr>
            <a:normAutofit/>
          </a:bodyPr>
          <a:lstStyle>
            <a:lvl1pPr algn="ctr">
              <a:defRPr sz="27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523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1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6767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64835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57838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29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9164-9599-4821-B079-BBE9523E68A8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D7FE-C17C-4789-BE30-8572892292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B3B5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81001" y="6019534"/>
            <a:ext cx="10845799" cy="661515"/>
            <a:chOff x="285751" y="6019533"/>
            <a:chExt cx="8134349" cy="66151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562100" y="6181053"/>
              <a:ext cx="6858000" cy="31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BEHAVIORAL HEALTH</a:t>
              </a:r>
              <a:r>
                <a:rPr lang="en-US" sz="1400" b="0" baseline="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	    	  	                                                   </a:t>
              </a:r>
              <a:r>
                <a:rPr lang="en-US" sz="14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slobehavioralhealth</a:t>
              </a:r>
              <a:r>
                <a:rPr lang="en-US" sz="1400" b="0" baseline="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.org</a:t>
              </a:r>
              <a:endParaRPr lang="en-US" sz="1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1" y="6019533"/>
              <a:ext cx="895350" cy="66151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1524000" y="6019533"/>
              <a:ext cx="0" cy="6098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628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torell@co.slo.ca.us" TargetMode="External"/><Relationship Id="rId2" Type="http://schemas.openxmlformats.org/officeDocument/2006/relationships/hyperlink" Target="mailto:tpemberton@co.slo.c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C455FA-288C-4ABB-80A1-51E05D447E16}"/>
              </a:ext>
            </a:extLst>
          </p:cNvPr>
          <p:cNvSpPr txBox="1"/>
          <p:nvPr/>
        </p:nvSpPr>
        <p:spPr>
          <a:xfrm>
            <a:off x="2064126" y="3869611"/>
            <a:ext cx="823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A3C5F"/>
                </a:solidFill>
                <a:latin typeface="Open Sans"/>
              </a:rPr>
              <a:t>CARE Court and Behavioral Health Bridge Housing</a:t>
            </a:r>
          </a:p>
          <a:p>
            <a:pPr algn="ctr"/>
            <a:r>
              <a:rPr lang="en-US" sz="2400" b="1" dirty="0">
                <a:solidFill>
                  <a:srgbClr val="0A3C5F"/>
                </a:solidFill>
                <a:latin typeface="Open Sans"/>
              </a:rPr>
              <a:t>May 15, 2024</a:t>
            </a:r>
          </a:p>
        </p:txBody>
      </p:sp>
    </p:spTree>
    <p:extLst>
      <p:ext uri="{BB962C8B-B14F-4D97-AF65-F5344CB8AC3E}">
        <p14:creationId xmlns:p14="http://schemas.microsoft.com/office/powerpoint/2010/main" val="325230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819C-34A3-2E35-F656-3053B03A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11"/>
            <a:ext cx="10515600" cy="586593"/>
          </a:xfrm>
        </p:spPr>
        <p:txBody>
          <a:bodyPr/>
          <a:lstStyle/>
          <a:p>
            <a:pPr algn="ctr"/>
            <a:r>
              <a:rPr lang="en-US" dirty="0"/>
              <a:t>CARE Court Implementation Planning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24A269-F91C-EA3D-D89A-3114F0E5F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87873"/>
              </p:ext>
            </p:extLst>
          </p:nvPr>
        </p:nvGraphicFramePr>
        <p:xfrm>
          <a:off x="1374087" y="698867"/>
          <a:ext cx="9443826" cy="11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826">
                  <a:extLst>
                    <a:ext uri="{9D8B030D-6E8A-4147-A177-3AD203B41FA5}">
                      <a16:colId xmlns:a16="http://schemas.microsoft.com/office/drawing/2014/main" val="2520016604"/>
                    </a:ext>
                  </a:extLst>
                </a:gridCol>
              </a:tblGrid>
              <a:tr h="266320">
                <a:tc>
                  <a:txBody>
                    <a:bodyPr/>
                    <a:lstStyle/>
                    <a:p>
                      <a:r>
                        <a:rPr lang="en-US" dirty="0"/>
                        <a:t>December to March: Civil court and BH leadership Planning.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9147"/>
                  </a:ext>
                </a:extLst>
              </a:tr>
              <a:tr h="2458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Monthly meetings begin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80425"/>
                  </a:ext>
                </a:extLst>
              </a:tr>
              <a:tr h="1717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court flow, program requirements, communication pathways between BH and civil court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45468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key partners -  DA’s office and PD’s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221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19D58C-D593-41DB-2864-3C7DBD826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17609"/>
              </p:ext>
            </p:extLst>
          </p:nvPr>
        </p:nvGraphicFramePr>
        <p:xfrm>
          <a:off x="1374086" y="1796991"/>
          <a:ext cx="9443827" cy="115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827">
                  <a:extLst>
                    <a:ext uri="{9D8B030D-6E8A-4147-A177-3AD203B41FA5}">
                      <a16:colId xmlns:a16="http://schemas.microsoft.com/office/drawing/2014/main" val="2520016604"/>
                    </a:ext>
                  </a:extLst>
                </a:gridCol>
              </a:tblGrid>
              <a:tr h="303414">
                <a:tc>
                  <a:txBody>
                    <a:bodyPr/>
                    <a:lstStyle/>
                    <a:p>
                      <a:r>
                        <a:rPr lang="en-US" dirty="0"/>
                        <a:t>April to June: Expand participating partners. Identify resources, connections, and services.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9147"/>
                  </a:ext>
                </a:extLst>
              </a:tr>
              <a:tr h="2800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Agencies who will provide other support (i.e. Court Self-help center)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80425"/>
                  </a:ext>
                </a:extLst>
              </a:tr>
              <a:tr h="2800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 collection and reporting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45468"/>
                  </a:ext>
                </a:extLst>
              </a:tr>
              <a:tr h="2937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 for Assessments, Assessment format, managing requests for extended time, inability to locate preferred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221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C6D77-7520-6636-9E37-4AFA35662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77960"/>
              </p:ext>
            </p:extLst>
          </p:nvPr>
        </p:nvGraphicFramePr>
        <p:xfrm>
          <a:off x="1374086" y="2954316"/>
          <a:ext cx="9443826" cy="212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826">
                  <a:extLst>
                    <a:ext uri="{9D8B030D-6E8A-4147-A177-3AD203B41FA5}">
                      <a16:colId xmlns:a16="http://schemas.microsoft.com/office/drawing/2014/main" val="2520016604"/>
                    </a:ext>
                  </a:extLst>
                </a:gridCol>
              </a:tblGrid>
              <a:tr h="262033">
                <a:tc>
                  <a:txBody>
                    <a:bodyPr/>
                    <a:lstStyle/>
                    <a:p>
                      <a:r>
                        <a:rPr lang="en-US" dirty="0"/>
                        <a:t>July to September: Finalize planning, include community input.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Begin presentations to potential agencies involved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First responders, Probation, Mental Health, APS, Public Guardian,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80425"/>
                  </a:ext>
                </a:extLst>
              </a:tr>
              <a:tr h="2377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Hiring and training for BH Treatment- 1 staff and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45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Begin BH team meetings with involved partners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 case manager, BH clinician, BH supervisor, Bridge Housing team, Community Action Teams (CAT)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2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Begin community education, involvement, and outreach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Contact agencies to provide presentations (NAMI, TMHA)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 webpage prepared and launched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048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262A80-5773-5CE5-EF92-8C1775F48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02042"/>
              </p:ext>
            </p:extLst>
          </p:nvPr>
        </p:nvGraphicFramePr>
        <p:xfrm>
          <a:off x="1374086" y="5030187"/>
          <a:ext cx="9443827" cy="112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3827">
                  <a:extLst>
                    <a:ext uri="{9D8B030D-6E8A-4147-A177-3AD203B41FA5}">
                      <a16:colId xmlns:a16="http://schemas.microsoft.com/office/drawing/2014/main" val="2520016604"/>
                    </a:ext>
                  </a:extLst>
                </a:gridCol>
              </a:tblGrid>
              <a:tr h="297158">
                <a:tc>
                  <a:txBody>
                    <a:bodyPr/>
                    <a:lstStyle/>
                    <a:p>
                      <a:r>
                        <a:rPr lang="en-US" dirty="0"/>
                        <a:t>October to December: Final launch readiness.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89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CARE Court: 1-2 days a week on the same day, in the same courtroom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80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 Case Manager scheduled to present at all hearings and begin client outreach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45468"/>
                  </a:ext>
                </a:extLst>
              </a:tr>
              <a:tr h="2289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Clinical staff prepared to provide Behavioral Health assessment and create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22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68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9A8E-FD1E-FAE7-4B2F-2AA3ED88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" y="1421002"/>
            <a:ext cx="11501846" cy="381015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$7.5 million allocation to SLO County over 4 years (through FY 26-27)</a:t>
            </a:r>
          </a:p>
          <a:p>
            <a:pPr marL="0" indent="0">
              <a:buNone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Prioritize CARE Act program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Funding to operate housing to address immediate and sustainable housing needs of people experiencing homelessness who have serious behavioral health conditions</a:t>
            </a:r>
          </a:p>
          <a:p>
            <a:pPr marL="0" indent="0">
              <a:buNone/>
            </a:pPr>
            <a:endParaRPr lang="en-US" sz="2400" dirty="0"/>
          </a:p>
          <a:p>
            <a:pPr marL="285750" indent="-285750"/>
            <a:r>
              <a:rPr lang="en-US" sz="2400" dirty="0"/>
              <a:t>Short-term (less than 90 days) and mid-term </a:t>
            </a:r>
            <a:br>
              <a:rPr lang="en-US" sz="2400" dirty="0"/>
            </a:br>
            <a:r>
              <a:rPr lang="en-US" sz="2400" dirty="0"/>
              <a:t>housing (90 days-2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4E843-DFD6-B961-6602-DA9F618E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3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Behavioral Health Bridge Housing</a:t>
            </a:r>
          </a:p>
        </p:txBody>
      </p:sp>
      <p:pic>
        <p:nvPicPr>
          <p:cNvPr id="6" name="Picture 5" descr="Behavioral Health Bridge Housing">
            <a:extLst>
              <a:ext uri="{FF2B5EF4-FFF2-40B4-BE49-F238E27FC236}">
                <a16:creationId xmlns:a16="http://schemas.microsoft.com/office/drawing/2014/main" id="{2DD05B44-9089-682D-B7EF-5BF0C460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17" y="4654962"/>
            <a:ext cx="3707948" cy="95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39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9A8E-FD1E-FAE7-4B2F-2AA3ED88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3" y="1523922"/>
            <a:ext cx="10515600" cy="3810156"/>
          </a:xfrm>
        </p:spPr>
        <p:txBody>
          <a:bodyPr/>
          <a:lstStyle/>
          <a:p>
            <a:r>
              <a:rPr lang="en-US" sz="2400" dirty="0"/>
              <a:t>Contract with TMHA approved to operate the program</a:t>
            </a:r>
          </a:p>
          <a:p>
            <a:pPr lvl="1"/>
            <a:r>
              <a:rPr lang="en-US" dirty="0"/>
              <a:t>10 bed licensed housing facility (ATP II)- Sept 1, 2024 </a:t>
            </a:r>
          </a:p>
          <a:p>
            <a:pPr lvl="1"/>
            <a:r>
              <a:rPr lang="en-US" dirty="0"/>
              <a:t>8 beds of rental assistance- summer 2024</a:t>
            </a:r>
          </a:p>
          <a:p>
            <a:pPr lvl="1"/>
            <a:r>
              <a:rPr lang="en-US" dirty="0"/>
              <a:t>Supportive services, housing navigation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400" dirty="0"/>
              <a:t>County Behavioral Health</a:t>
            </a:r>
          </a:p>
          <a:p>
            <a:pPr lvl="1"/>
            <a:r>
              <a:rPr lang="en-US" dirty="0"/>
              <a:t>Program administration</a:t>
            </a:r>
          </a:p>
          <a:p>
            <a:pPr lvl="1"/>
            <a:r>
              <a:rPr lang="en-US" dirty="0"/>
              <a:t>Outreach and engagement</a:t>
            </a:r>
          </a:p>
          <a:p>
            <a:pPr lvl="1"/>
            <a:r>
              <a:rPr lang="en-US" dirty="0"/>
              <a:t>Clinical services, medication management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4E843-DFD6-B961-6602-DA9F618E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3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Behavioral Health Bridge Housing</a:t>
            </a:r>
          </a:p>
        </p:txBody>
      </p:sp>
      <p:pic>
        <p:nvPicPr>
          <p:cNvPr id="5" name="Picture 4" descr="Behavioral Health Bridge Housing">
            <a:extLst>
              <a:ext uri="{FF2B5EF4-FFF2-40B4-BE49-F238E27FC236}">
                <a16:creationId xmlns:a16="http://schemas.microsoft.com/office/drawing/2014/main" id="{AAF76E92-EF0F-C7B5-B507-459F9F05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09" y="4652712"/>
            <a:ext cx="3716656" cy="960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63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A4E843-DFD6-B961-6602-DA9F618E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3178" y="-1864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Behavioral Health Bridge Housing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9C3725-43BF-4A70-84C5-F4DE510F3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727283"/>
              </p:ext>
            </p:extLst>
          </p:nvPr>
        </p:nvGraphicFramePr>
        <p:xfrm>
          <a:off x="249887" y="834888"/>
          <a:ext cx="8755013" cy="593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06C0F9-B53E-FF75-99EA-EE51A1F49C67}"/>
              </a:ext>
            </a:extLst>
          </p:cNvPr>
          <p:cNvSpPr txBox="1"/>
          <p:nvPr/>
        </p:nvSpPr>
        <p:spPr>
          <a:xfrm>
            <a:off x="9082118" y="1001977"/>
            <a:ext cx="30382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Contract out: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Bridge housing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Rental assistance program and supportive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Housing Navigation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EFECE-2BB6-0829-1C04-C062C1739EAF}"/>
              </a:ext>
            </a:extLst>
          </p:cNvPr>
          <p:cNvSpPr txBox="1"/>
          <p:nvPr/>
        </p:nvSpPr>
        <p:spPr>
          <a:xfrm>
            <a:off x="9004900" y="2918089"/>
            <a:ext cx="33001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County BH: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 admin/ implementation and housing coordinator (1.00 FTE)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Expand outreach </a:t>
            </a:r>
          </a:p>
          <a:p>
            <a:pPr lvl="1"/>
            <a:r>
              <a:rPr lang="en-US" sz="1600" dirty="0"/>
              <a:t>      (1.00 FTE)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Specialty BH services (2.00 FTE)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Contract NP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68C39-83EC-FC8B-4BE2-04243BF2ABCC}"/>
              </a:ext>
            </a:extLst>
          </p:cNvPr>
          <p:cNvSpPr txBox="1"/>
          <p:nvPr/>
        </p:nvSpPr>
        <p:spPr>
          <a:xfrm>
            <a:off x="652036" y="5718856"/>
            <a:ext cx="229217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1.00 FTE Nurse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E1A2F-6159-8F0B-6998-8D3208304841}"/>
              </a:ext>
            </a:extLst>
          </p:cNvPr>
          <p:cNvSpPr txBox="1"/>
          <p:nvPr/>
        </p:nvSpPr>
        <p:spPr>
          <a:xfrm>
            <a:off x="3346362" y="5611191"/>
            <a:ext cx="549927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5-10 hours/week Nurse Practitioner, 1.00 FTE BH Clinician, 1.00 FTE BH Specialist + contractor case management, supportive services, and housing navigation </a:t>
            </a:r>
          </a:p>
        </p:txBody>
      </p:sp>
      <p:pic>
        <p:nvPicPr>
          <p:cNvPr id="11" name="Picture 10" descr="Behavioral Health Bridge Housing">
            <a:extLst>
              <a:ext uri="{FF2B5EF4-FFF2-40B4-BE49-F238E27FC236}">
                <a16:creationId xmlns:a16="http://schemas.microsoft.com/office/drawing/2014/main" id="{1E940DB4-CA53-FD0F-A34C-36B72BC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118" y="5913470"/>
            <a:ext cx="2997545" cy="77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43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9A8E-FD1E-FAE7-4B2F-2AA3ED88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737" y="1421002"/>
            <a:ext cx="10515600" cy="3810156"/>
          </a:xfrm>
        </p:spPr>
        <p:txBody>
          <a:bodyPr/>
          <a:lstStyle/>
          <a:p>
            <a:r>
              <a:rPr lang="en-US" sz="2400" b="1" dirty="0"/>
              <a:t>Next Steps:</a:t>
            </a:r>
          </a:p>
          <a:p>
            <a:pPr lvl="1"/>
            <a:r>
              <a:rPr lang="en-US" dirty="0"/>
              <a:t>TMHA completing renovations, obtaining licenses and leases for Bridge Housing units</a:t>
            </a:r>
          </a:p>
          <a:p>
            <a:pPr lvl="1"/>
            <a:r>
              <a:rPr lang="en-US" dirty="0"/>
              <a:t>All housing ready for occupancy by September 1, 2024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400" b="1" dirty="0"/>
              <a:t>Potential for additional funds and Bridge Housing beds</a:t>
            </a:r>
          </a:p>
          <a:p>
            <a:pPr lvl="1"/>
            <a:r>
              <a:rPr lang="en-US" dirty="0"/>
              <a:t>County applied for $5 million of additional funds for more Bridge Housing beds</a:t>
            </a:r>
          </a:p>
          <a:p>
            <a:pPr lvl="1"/>
            <a:r>
              <a:rPr lang="en-US" dirty="0"/>
              <a:t>Focus of competitive grant application:</a:t>
            </a:r>
          </a:p>
          <a:p>
            <a:pPr lvl="2"/>
            <a:r>
              <a:rPr lang="en-US" dirty="0"/>
              <a:t>Add sober living and residential treatment beds and services </a:t>
            </a:r>
          </a:p>
          <a:p>
            <a:pPr lvl="2"/>
            <a:r>
              <a:rPr lang="en-US" dirty="0"/>
              <a:t>Expand rental assistance</a:t>
            </a:r>
          </a:p>
          <a:p>
            <a:pPr lvl="2"/>
            <a:r>
              <a:rPr lang="en-US" dirty="0"/>
              <a:t>Expand short-term shelter options (emergency shelter beds)</a:t>
            </a:r>
          </a:p>
          <a:p>
            <a:pPr lvl="1"/>
            <a:r>
              <a:rPr lang="en-US" dirty="0"/>
              <a:t>State awards will be announced in June/July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4E843-DFD6-B961-6602-DA9F618E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Behavioral Health Bridge Housing</a:t>
            </a:r>
          </a:p>
        </p:txBody>
      </p:sp>
      <p:pic>
        <p:nvPicPr>
          <p:cNvPr id="2" name="Picture 1" descr="Behavioral Health Bridge Housing">
            <a:extLst>
              <a:ext uri="{FF2B5EF4-FFF2-40B4-BE49-F238E27FC236}">
                <a16:creationId xmlns:a16="http://schemas.microsoft.com/office/drawing/2014/main" id="{D2C88308-5FFD-5E69-D1B5-91FE27D4F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08" y="4748766"/>
            <a:ext cx="3733333" cy="96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55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9A8E-FD1E-FAE7-4B2F-2AA3ED88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842"/>
            <a:ext cx="10515600" cy="38101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CARE Court: </a:t>
            </a:r>
          </a:p>
          <a:p>
            <a:pPr marL="0" indent="0" algn="ctr">
              <a:buNone/>
            </a:pPr>
            <a:r>
              <a:rPr lang="en-US" sz="2400" dirty="0"/>
              <a:t>Teresa Pemberton, Division Manager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tpemberton@co.slo.ca.us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dirty="0"/>
              <a:t>Behavioral Health Bridge Housing:</a:t>
            </a:r>
          </a:p>
          <a:p>
            <a:pPr marL="0" indent="0" algn="ctr">
              <a:buNone/>
            </a:pPr>
            <a:r>
              <a:rPr lang="en-US" sz="2400" dirty="0"/>
              <a:t>Morgan Torell, Business Analyst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mtorell@co.slo.ca.us</a:t>
            </a:r>
            <a:r>
              <a:rPr lang="en-US" sz="2400" dirty="0"/>
              <a:t> 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4E843-DFD6-B961-6602-DA9F618E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86286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053D-9B5A-AE0E-9DDE-B5A448F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6700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998C-A5DC-B4F5-7ADD-7535A46E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90" y="0"/>
            <a:ext cx="10515600" cy="597441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400" b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Link individuals who have </a:t>
            </a:r>
            <a:r>
              <a:rPr lang="en-US" sz="2400" b="1" dirty="0">
                <a:cs typeface="Times New Roman" panose="02020603050405020304" pitchFamily="18" charset="0"/>
              </a:rPr>
              <a:t>specific</a:t>
            </a:r>
            <a:r>
              <a:rPr lang="en-US" sz="2400" dirty="0">
                <a:cs typeface="Times New Roman" panose="02020603050405020304" pitchFamily="18" charset="0"/>
              </a:rPr>
              <a:t> mental health diagnoses to county behavioral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health services.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nder the oversight of a </a:t>
            </a:r>
            <a:r>
              <a:rPr lang="en-US" sz="2400" dirty="0">
                <a:cs typeface="Times New Roman" panose="02020603050405020304" pitchFamily="18" charset="0"/>
              </a:rPr>
              <a:t>judge, for up to 24 consecutive months.</a:t>
            </a:r>
            <a:endParaRPr lang="en-US" sz="24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Includes an individualized treatment plan, supportive services and a dedicated team.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County Behavioral Health provides services and attends all hearings.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F7A0D2-9BEE-F747-9327-E87B2AE36FA8}"/>
              </a:ext>
            </a:extLst>
          </p:cNvPr>
          <p:cNvSpPr txBox="1">
            <a:spLocks/>
          </p:cNvSpPr>
          <p:nvPr/>
        </p:nvSpPr>
        <p:spPr>
          <a:xfrm>
            <a:off x="838200" y="4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A3C5F"/>
                </a:solidFill>
              </a:rPr>
              <a:t>Community Assistance, Recovery, and Empowerment (CARE) Court Program – SB 1338 (Umberg)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A9E7-B5A6-6EBB-1BD0-BA4FC349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82078"/>
            <a:ext cx="10749649" cy="9488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A3C5F"/>
                </a:solidFill>
              </a:rPr>
              <a:t>Community Assistance, Recovery, and Empowerment (CARE) Court Program – SB 1338 (Umberg)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EF53-62DD-37AA-C6B8-EBCECB5C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57" y="1555092"/>
            <a:ext cx="11029616" cy="37478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There are big differences between the public/media narrative around CARE Court and the actual provisions of SB 1338.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This will make it difficult for CARE Court to meet public expectations.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Cohort 1 counties have not seen large number of court ordered participants.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A3622-2407-58CF-DBA7-EC0AE153C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9"/>
          <a:stretch/>
        </p:blipFill>
        <p:spPr>
          <a:xfrm>
            <a:off x="9274425" y="3253562"/>
            <a:ext cx="2468880" cy="22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D2FF-94BE-021B-A7B5-92AAD00A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2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CARE Court Common Misunderstandings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EB770B-408B-684E-709B-EDE3E8E38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589396"/>
              </p:ext>
            </p:extLst>
          </p:nvPr>
        </p:nvGraphicFramePr>
        <p:xfrm>
          <a:off x="838199" y="1117461"/>
          <a:ext cx="10939819" cy="445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54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D2FF-94BE-021B-A7B5-92AAD00A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97" y="-144289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CARE Court Responsibilities </a:t>
            </a:r>
            <a:br>
              <a:rPr lang="en-US" sz="2400" b="1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Court and Behavioral Health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8099B14-789A-16C9-7CA7-05C14E11292E}"/>
              </a:ext>
            </a:extLst>
          </p:cNvPr>
          <p:cNvSpPr txBox="1">
            <a:spLocks/>
          </p:cNvSpPr>
          <p:nvPr/>
        </p:nvSpPr>
        <p:spPr>
          <a:xfrm>
            <a:off x="5536822" y="893399"/>
            <a:ext cx="6655178" cy="48834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300" b="1" dirty="0">
                <a:solidFill>
                  <a:schemeClr val="accent3">
                    <a:lumMod val="50000"/>
                  </a:schemeClr>
                </a:solidFill>
              </a:rPr>
              <a:t>Behavioral Health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Be present at all petition hearings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Serve the referred person with notice of hearing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Meet/find the referred person to complete an assessment to prepare report to the court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Complete a report to the court within 14 days of order (can be extended)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Use outreach to encourage voluntary participation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Create a care plan 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Medications, intensive services, case management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Connect with Housing resources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Provide services for up to 2 years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Psychiatrist, medication manager, case manager, clinician</a:t>
            </a:r>
          </a:p>
          <a:p>
            <a:pPr lvl="1">
              <a:spcBef>
                <a:spcPts val="600"/>
              </a:spcBef>
            </a:pPr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Intensive services –FSP averages 3x week contact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Attend progress hearings every 60 days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Connect with Housing resources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Report extensive individual participant data to state</a:t>
            </a:r>
            <a:endParaRPr lang="en-US" sz="1900" dirty="0">
              <a:solidFill>
                <a:schemeClr val="accent3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44BD98-4E87-35A0-A5C2-4A449B129460}"/>
              </a:ext>
            </a:extLst>
          </p:cNvPr>
          <p:cNvCxnSpPr/>
          <p:nvPr/>
        </p:nvCxnSpPr>
        <p:spPr>
          <a:xfrm>
            <a:off x="938301" y="1197962"/>
            <a:ext cx="103359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293996-D156-1F23-5D6B-6D27D0D96AA1}"/>
              </a:ext>
            </a:extLst>
          </p:cNvPr>
          <p:cNvCxnSpPr>
            <a:cxnSpLocks/>
          </p:cNvCxnSpPr>
          <p:nvPr/>
        </p:nvCxnSpPr>
        <p:spPr>
          <a:xfrm>
            <a:off x="5472079" y="1210555"/>
            <a:ext cx="10819" cy="42703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CE45-5D9F-FAF2-0501-7E15355D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797" y="893399"/>
            <a:ext cx="4747737" cy="3263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Civil Court </a:t>
            </a:r>
          </a:p>
          <a:p>
            <a:pPr lvl="1">
              <a:spcBef>
                <a:spcPts val="900"/>
              </a:spcBef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Receive CARE petitions</a:t>
            </a:r>
          </a:p>
          <a:p>
            <a:pPr lvl="2">
              <a:spcBef>
                <a:spcPts val="450"/>
              </a:spcBef>
            </a:pP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Determine basic eligibility within 10 days based on the information on the petition</a:t>
            </a:r>
          </a:p>
          <a:p>
            <a:pPr lvl="1">
              <a:spcBef>
                <a:spcPts val="450"/>
              </a:spcBef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Court hearings </a:t>
            </a:r>
          </a:p>
          <a:p>
            <a:pPr lvl="2">
              <a:spcBef>
                <a:spcPts val="450"/>
              </a:spcBef>
            </a:pP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Provide Courtroom, Judge, Clerk </a:t>
            </a:r>
          </a:p>
          <a:p>
            <a:pPr lvl="2">
              <a:spcBef>
                <a:spcPts val="450"/>
              </a:spcBef>
            </a:pP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Determination/Order to treatment </a:t>
            </a:r>
          </a:p>
          <a:p>
            <a:pPr lvl="1">
              <a:spcBef>
                <a:spcPts val="450"/>
              </a:spcBef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Public Defender </a:t>
            </a:r>
          </a:p>
          <a:p>
            <a:pPr lvl="1">
              <a:spcBef>
                <a:spcPts val="450"/>
              </a:spcBef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Ongoing court hearings every 60 days </a:t>
            </a:r>
          </a:p>
          <a:p>
            <a:pPr lvl="1">
              <a:spcBef>
                <a:spcPts val="750"/>
              </a:spcBef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Report court level data to state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0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D2FF-94BE-021B-A7B5-92AAD00A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37" y="-140193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CARE Court Treatment Requirements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A028A6C-8748-4C75-2605-F48E60A71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278585"/>
              </p:ext>
            </p:extLst>
          </p:nvPr>
        </p:nvGraphicFramePr>
        <p:xfrm>
          <a:off x="614149" y="1185370"/>
          <a:ext cx="11245091" cy="442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25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D2FF-94BE-021B-A7B5-92AAD00A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2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CARE Act Process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75A1E0C-2AF7-EC10-786C-465518BA8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4"/>
          <a:stretch/>
        </p:blipFill>
        <p:spPr>
          <a:xfrm>
            <a:off x="33533" y="996598"/>
            <a:ext cx="12158467" cy="46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2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D2FF-94BE-021B-A7B5-92AAD00A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2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CARE Court Budget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5CDFD-3868-E02D-6A46-348675EC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21" y="1088804"/>
            <a:ext cx="11497638" cy="5008024"/>
          </a:xfrm>
        </p:spPr>
        <p:txBody>
          <a:bodyPr>
            <a:normAutofit/>
          </a:bodyPr>
          <a:lstStyle/>
          <a:p>
            <a:r>
              <a:rPr lang="en-US" sz="2400" dirty="0"/>
              <a:t>Funding for services will be through Medi-Cal and through invoices to DHCS (State)</a:t>
            </a:r>
          </a:p>
          <a:p>
            <a:pPr lvl="1"/>
            <a:r>
              <a:rPr lang="en-US" dirty="0"/>
              <a:t>There will be process-related costs</a:t>
            </a:r>
          </a:p>
          <a:p>
            <a:pPr lvl="2"/>
            <a:r>
              <a:rPr lang="en-US" dirty="0"/>
              <a:t>Investigations, court hearing time</a:t>
            </a:r>
          </a:p>
          <a:p>
            <a:pPr lvl="2"/>
            <a:r>
              <a:rPr lang="en-US" dirty="0"/>
              <a:t>DHCS has created invoice process for services not billable through Medi-Cal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sz="2400" dirty="0"/>
              <a:t>Increase Staffing </a:t>
            </a:r>
          </a:p>
          <a:p>
            <a:pPr lvl="1"/>
            <a:r>
              <a:rPr lang="en-US" dirty="0"/>
              <a:t>FSP level of care </a:t>
            </a:r>
          </a:p>
          <a:p>
            <a:pPr lvl="2"/>
            <a:r>
              <a:rPr lang="en-US" dirty="0"/>
              <a:t>One Case Manager -We will start by augmenting services in place by adding one staff vs a whole new team 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sz="2400" dirty="0"/>
              <a:t>Transportation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Vehicle – BH Staff to and from court, locating homeless referred individuals, going out to do assessments, transporting participants to court  </a:t>
            </a:r>
          </a:p>
        </p:txBody>
      </p:sp>
    </p:spTree>
    <p:extLst>
      <p:ext uri="{BB962C8B-B14F-4D97-AF65-F5344CB8AC3E}">
        <p14:creationId xmlns:p14="http://schemas.microsoft.com/office/powerpoint/2010/main" val="73047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D2FF-94BE-021B-A7B5-92AAD00A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2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CARE Court Accountability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80DF87-2186-271B-1C6B-544643FF21DF}"/>
              </a:ext>
            </a:extLst>
          </p:cNvPr>
          <p:cNvSpPr txBox="1">
            <a:spLocks/>
          </p:cNvSpPr>
          <p:nvPr/>
        </p:nvSpPr>
        <p:spPr>
          <a:xfrm>
            <a:off x="641557" y="1106372"/>
            <a:ext cx="10515600" cy="513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Fines and Receivership</a:t>
            </a:r>
            <a:r>
              <a:rPr lang="en-US" sz="2400" dirty="0"/>
              <a:t>: If County BH is not complying with court orders, the court may impose:</a:t>
            </a:r>
          </a:p>
          <a:p>
            <a:pPr lvl="1"/>
            <a:r>
              <a:rPr lang="en-US" b="1" dirty="0"/>
              <a:t>A fine of $1,000/day (up to $25,000 per violation).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Fines will be placed in a state fund to be distributed to the County BH that paid the fine, for services to individuals with schizophrenia and psychotic disorders at risk of homelessness, incarceration, and/or conservatorship.</a:t>
            </a:r>
          </a:p>
          <a:p>
            <a:pPr lvl="1"/>
            <a:r>
              <a:rPr lang="en-US" b="1" dirty="0"/>
              <a:t>Receivership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secure court-ordered care for the Respondent, at the local county government’s cost (for persistent noncompliance by County BH, defined as more than five instances by the same entity in a year).</a:t>
            </a:r>
          </a:p>
          <a:p>
            <a:r>
              <a:rPr lang="en-US" sz="2400" b="1" dirty="0"/>
              <a:t>Appeals</a:t>
            </a:r>
            <a:r>
              <a:rPr lang="en-US" sz="2400" dirty="0"/>
              <a:t>:  The court must consider any mitigating circumstances impacting compliance with court orders and good faith efforts to come into compliance.  County BH may appeal the court’s determinations.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8299"/>
      </p:ext>
    </p:extLst>
  </p:cSld>
  <p:clrMapOvr>
    <a:masterClrMapping/>
  </p:clrMapOvr>
</p:sld>
</file>

<file path=ppt/theme/theme1.xml><?xml version="1.0" encoding="utf-8"?>
<a:theme xmlns:a="http://schemas.openxmlformats.org/drawingml/2006/main" name="PH PPT Standard 4x3 White Template">
  <a:themeElements>
    <a:clrScheme name="County of SLO">
      <a:dk1>
        <a:srgbClr val="0A3C5F"/>
      </a:dk1>
      <a:lt1>
        <a:sysClr val="window" lastClr="FFFFFF"/>
      </a:lt1>
      <a:dk2>
        <a:srgbClr val="898B8E"/>
      </a:dk2>
      <a:lt2>
        <a:srgbClr val="E7E7E8"/>
      </a:lt2>
      <a:accent1>
        <a:srgbClr val="0A3C5F"/>
      </a:accent1>
      <a:accent2>
        <a:srgbClr val="3CBFAE"/>
      </a:accent2>
      <a:accent3>
        <a:srgbClr val="69C07A"/>
      </a:accent3>
      <a:accent4>
        <a:srgbClr val="59462D"/>
      </a:accent4>
      <a:accent5>
        <a:srgbClr val="847870"/>
      </a:accent5>
      <a:accent6>
        <a:srgbClr val="B28C65"/>
      </a:accent6>
      <a:hlink>
        <a:srgbClr val="3CBFAE"/>
      </a:hlink>
      <a:folHlink>
        <a:srgbClr val="0A3C5F"/>
      </a:folHlink>
    </a:clrScheme>
    <a:fontScheme name="Custom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1FC0D3-2B51-4257-B8F0-55403F59C711}" vid="{D4A47DD4-801B-416D-A565-921294A3CC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1409</Words>
  <Application>Microsoft Office PowerPoint</Application>
  <PresentationFormat>Widescreen</PresentationFormat>
  <Paragraphs>167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PH PPT Standard 4x3 White Template</vt:lpstr>
      <vt:lpstr>PowerPoint Presentation</vt:lpstr>
      <vt:lpstr>Overview</vt:lpstr>
      <vt:lpstr>Community Assistance, Recovery, and Empowerment (CARE) Court Program – SB 1338 (Umberg)</vt:lpstr>
      <vt:lpstr>CARE Court Common Misunderstandings </vt:lpstr>
      <vt:lpstr>CARE Court Responsibilities  Court and Behavioral Health </vt:lpstr>
      <vt:lpstr>CARE Court Treatment Requirements </vt:lpstr>
      <vt:lpstr>CARE Act Process</vt:lpstr>
      <vt:lpstr>CARE Court Budget Impacts</vt:lpstr>
      <vt:lpstr>CARE Court Accountability</vt:lpstr>
      <vt:lpstr>CARE Court Implementation Planning </vt:lpstr>
      <vt:lpstr>Behavioral Health Bridge Housing</vt:lpstr>
      <vt:lpstr>Behavioral Health Bridge Housing</vt:lpstr>
      <vt:lpstr>Behavioral Health Bridge Housing</vt:lpstr>
      <vt:lpstr>Behavioral Health Bridge Housing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Court</dc:title>
  <dc:creator>Teresa Pemberton</dc:creator>
  <cp:lastModifiedBy>Morgan Torell</cp:lastModifiedBy>
  <cp:revision>30</cp:revision>
  <dcterms:created xsi:type="dcterms:W3CDTF">2024-02-13T18:27:03Z</dcterms:created>
  <dcterms:modified xsi:type="dcterms:W3CDTF">2024-07-08T18:40:29Z</dcterms:modified>
</cp:coreProperties>
</file>