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2" r:id="rId1"/>
  </p:sldMasterIdLst>
  <p:notesMasterIdLst>
    <p:notesMasterId r:id="rId9"/>
  </p:notesMasterIdLst>
  <p:handoutMasterIdLst>
    <p:handoutMasterId r:id="rId10"/>
  </p:handoutMasterIdLst>
  <p:sldIdLst>
    <p:sldId id="283" r:id="rId2"/>
    <p:sldId id="288" r:id="rId3"/>
    <p:sldId id="297" r:id="rId4"/>
    <p:sldId id="289" r:id="rId5"/>
    <p:sldId id="294" r:id="rId6"/>
    <p:sldId id="292" r:id="rId7"/>
    <p:sldId id="296" r:id="rId8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F726CCF-B3A1-45E6-9A96-284B7B34FDE3}">
          <p14:sldIdLst>
            <p14:sldId id="283"/>
            <p14:sldId id="288"/>
            <p14:sldId id="297"/>
            <p14:sldId id="289"/>
            <p14:sldId id="294"/>
            <p14:sldId id="292"/>
            <p14:sldId id="296"/>
          </p14:sldIdLst>
        </p14:section>
        <p14:section name="Untitled Section" id="{C02FDB8F-E7A7-4B79-988E-E8184993633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16B4"/>
    <a:srgbClr val="CD03B0"/>
    <a:srgbClr val="C907B7"/>
    <a:srgbClr val="FF0000"/>
    <a:srgbClr val="FF6600"/>
    <a:srgbClr val="EB21C5"/>
    <a:srgbClr val="061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8FE120-A486-175C-9567-3AA2888D715E}" v="1" dt="2024-10-16T15:44:39.3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6357" autoAdjust="0"/>
  </p:normalViewPr>
  <p:slideViewPr>
    <p:cSldViewPr snapToGrid="0">
      <p:cViewPr varScale="1">
        <p:scale>
          <a:sx n="105" d="100"/>
          <a:sy n="105" d="100"/>
        </p:scale>
        <p:origin x="120" y="1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09A6A6-2C49-4595-9457-B1AE21DCAF4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F754B1-D08A-4EED-B341-19CD5B7091DF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rgbClr val="002060"/>
          </a:solidFill>
        </a:ln>
      </dgm:spPr>
      <dgm:t>
        <a:bodyPr/>
        <a:lstStyle/>
        <a:p>
          <a:pPr>
            <a:buNone/>
          </a:pPr>
          <a:r>
            <a:rPr lang="en-US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Survey Topic: </a:t>
          </a:r>
          <a:endParaRPr lang="en-US" dirty="0"/>
        </a:p>
      </dgm:t>
    </dgm:pt>
    <dgm:pt modelId="{FD8F4D02-25BE-492E-ACDE-4F41D36A7E41}" type="parTrans" cxnId="{B751A826-0014-45BF-BCE7-3F29255B74E3}">
      <dgm:prSet/>
      <dgm:spPr/>
      <dgm:t>
        <a:bodyPr/>
        <a:lstStyle/>
        <a:p>
          <a:endParaRPr lang="en-US"/>
        </a:p>
      </dgm:t>
    </dgm:pt>
    <dgm:pt modelId="{42E6AD9E-248F-4FB2-91BE-E2AAA568B924}" type="sibTrans" cxnId="{B751A826-0014-45BF-BCE7-3F29255B74E3}">
      <dgm:prSet/>
      <dgm:spPr/>
      <dgm:t>
        <a:bodyPr/>
        <a:lstStyle/>
        <a:p>
          <a:endParaRPr lang="en-US"/>
        </a:p>
      </dgm:t>
    </dgm:pt>
    <dgm:pt modelId="{76317380-5DB5-40E2-83BC-2015AE614DBC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rgbClr val="002060"/>
          </a:solidFill>
        </a:ln>
      </dgm:spPr>
      <dgm:t>
        <a:bodyPr/>
        <a:lstStyle/>
        <a:p>
          <a:pPr>
            <a:buNone/>
          </a:pPr>
          <a:r>
            <a:rPr lang="en-US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Survey Goals:</a:t>
          </a:r>
          <a:endParaRPr lang="en-US" dirty="0"/>
        </a:p>
      </dgm:t>
    </dgm:pt>
    <dgm:pt modelId="{1ACA9B8A-FB7C-4393-938E-795D15FB5F97}" type="sibTrans" cxnId="{4A065573-F144-4831-AEFE-895295DFED92}">
      <dgm:prSet/>
      <dgm:spPr/>
      <dgm:t>
        <a:bodyPr/>
        <a:lstStyle/>
        <a:p>
          <a:endParaRPr lang="en-US"/>
        </a:p>
      </dgm:t>
    </dgm:pt>
    <dgm:pt modelId="{6DD35039-81FF-4B31-BBCB-BCB0827ADF35}" type="parTrans" cxnId="{4A065573-F144-4831-AEFE-895295DFED92}">
      <dgm:prSet/>
      <dgm:spPr/>
      <dgm:t>
        <a:bodyPr/>
        <a:lstStyle/>
        <a:p>
          <a:endParaRPr lang="en-US"/>
        </a:p>
      </dgm:t>
    </dgm:pt>
    <dgm:pt modelId="{F8DF71E0-1F2D-41A0-B5CA-5429BBB660A0}">
      <dgm:prSet custT="1"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sz="23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en-US" sz="2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Homelessness within the public behavioral health system</a:t>
          </a:r>
          <a:endParaRPr lang="en-US" sz="2200" dirty="0"/>
        </a:p>
      </dgm:t>
    </dgm:pt>
    <dgm:pt modelId="{18687595-F8AF-4C33-810E-515135E45B1A}" type="parTrans" cxnId="{90A0133F-6CFD-4AB1-9A1D-6DCFA1F142DD}">
      <dgm:prSet/>
      <dgm:spPr/>
      <dgm:t>
        <a:bodyPr/>
        <a:lstStyle/>
        <a:p>
          <a:endParaRPr lang="en-US"/>
        </a:p>
      </dgm:t>
    </dgm:pt>
    <dgm:pt modelId="{4B70DEB7-C2E4-46C2-8881-8EFB97DABF40}" type="sibTrans" cxnId="{90A0133F-6CFD-4AB1-9A1D-6DCFA1F142DD}">
      <dgm:prSet/>
      <dgm:spPr/>
      <dgm:t>
        <a:bodyPr/>
        <a:lstStyle/>
        <a:p>
          <a:endParaRPr lang="en-US"/>
        </a:p>
      </dgm:t>
    </dgm:pt>
    <dgm:pt modelId="{904BB507-D68A-423A-B921-C03DD7656BE9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2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Identify data counties are collecting</a:t>
          </a:r>
          <a:endParaRPr lang="en-US" sz="2200" dirty="0"/>
        </a:p>
      </dgm:t>
    </dgm:pt>
    <dgm:pt modelId="{59DF7387-C656-49ED-BC87-29828E3027A4}" type="parTrans" cxnId="{D3961FC0-4FC0-4A91-AEF3-BF5C2F08021B}">
      <dgm:prSet/>
      <dgm:spPr/>
      <dgm:t>
        <a:bodyPr/>
        <a:lstStyle/>
        <a:p>
          <a:endParaRPr lang="en-US"/>
        </a:p>
      </dgm:t>
    </dgm:pt>
    <dgm:pt modelId="{5094B29D-0F74-44AA-A792-5A8ED7A1B266}" type="sibTrans" cxnId="{D3961FC0-4FC0-4A91-AEF3-BF5C2F08021B}">
      <dgm:prSet/>
      <dgm:spPr/>
      <dgm:t>
        <a:bodyPr/>
        <a:lstStyle/>
        <a:p>
          <a:endParaRPr lang="en-US"/>
        </a:p>
      </dgm:t>
    </dgm:pt>
    <dgm:pt modelId="{6A82DF99-FBCA-44F6-B8F7-E7A19B0E1192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2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Gather information about how counties address the issue of  homelessness and housing among individuals served in our behavioral health system</a:t>
          </a:r>
          <a:endParaRPr lang="en-US" sz="2200" dirty="0"/>
        </a:p>
      </dgm:t>
    </dgm:pt>
    <dgm:pt modelId="{21124DD6-1D09-4C03-9B3B-3835FCD9266A}" type="parTrans" cxnId="{D5D69C5A-3676-45FD-B996-E9627EBA7A7B}">
      <dgm:prSet/>
      <dgm:spPr/>
      <dgm:t>
        <a:bodyPr/>
        <a:lstStyle/>
        <a:p>
          <a:endParaRPr lang="en-US"/>
        </a:p>
      </dgm:t>
    </dgm:pt>
    <dgm:pt modelId="{A97D4618-6DD8-451A-BAA6-A4D61D8A0085}" type="sibTrans" cxnId="{D5D69C5A-3676-45FD-B996-E9627EBA7A7B}">
      <dgm:prSet/>
      <dgm:spPr/>
      <dgm:t>
        <a:bodyPr/>
        <a:lstStyle/>
        <a:p>
          <a:endParaRPr lang="en-US"/>
        </a:p>
      </dgm:t>
    </dgm:pt>
    <dgm:pt modelId="{C8A950E9-BF35-4EE4-94BB-E26F34B4E16D}" type="pres">
      <dgm:prSet presAssocID="{0A09A6A6-2C49-4595-9457-B1AE21DCAF4A}" presName="linear" presStyleCnt="0">
        <dgm:presLayoutVars>
          <dgm:dir/>
          <dgm:animLvl val="lvl"/>
          <dgm:resizeHandles val="exact"/>
        </dgm:presLayoutVars>
      </dgm:prSet>
      <dgm:spPr/>
    </dgm:pt>
    <dgm:pt modelId="{70BFED4A-745E-4667-9F0E-9CB1416FF272}" type="pres">
      <dgm:prSet presAssocID="{33F754B1-D08A-4EED-B341-19CD5B7091DF}" presName="parentLin" presStyleCnt="0"/>
      <dgm:spPr/>
    </dgm:pt>
    <dgm:pt modelId="{57245412-AA3E-4B4B-9B2B-A6E4B7E0418C}" type="pres">
      <dgm:prSet presAssocID="{33F754B1-D08A-4EED-B341-19CD5B7091DF}" presName="parentLeftMargin" presStyleLbl="node1" presStyleIdx="0" presStyleCnt="2"/>
      <dgm:spPr/>
    </dgm:pt>
    <dgm:pt modelId="{87C23D18-8AC4-41B0-8C33-60C9D8D91AE4}" type="pres">
      <dgm:prSet presAssocID="{33F754B1-D08A-4EED-B341-19CD5B7091D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7FE35E3-0A1E-48F7-B660-A848367FCCC2}" type="pres">
      <dgm:prSet presAssocID="{33F754B1-D08A-4EED-B341-19CD5B7091DF}" presName="negativeSpace" presStyleCnt="0"/>
      <dgm:spPr/>
    </dgm:pt>
    <dgm:pt modelId="{2D31ED65-80D2-4769-98C9-380A9BD86FBB}" type="pres">
      <dgm:prSet presAssocID="{33F754B1-D08A-4EED-B341-19CD5B7091DF}" presName="childText" presStyleLbl="conFgAcc1" presStyleIdx="0" presStyleCnt="2">
        <dgm:presLayoutVars>
          <dgm:bulletEnabled val="1"/>
        </dgm:presLayoutVars>
      </dgm:prSet>
      <dgm:spPr/>
    </dgm:pt>
    <dgm:pt modelId="{8AE54F0E-C484-46D6-84BC-AC5E4BF1A458}" type="pres">
      <dgm:prSet presAssocID="{42E6AD9E-248F-4FB2-91BE-E2AAA568B924}" presName="spaceBetweenRectangles" presStyleCnt="0"/>
      <dgm:spPr/>
    </dgm:pt>
    <dgm:pt modelId="{19286214-C52A-4A6D-8053-6F4072442B25}" type="pres">
      <dgm:prSet presAssocID="{76317380-5DB5-40E2-83BC-2015AE614DBC}" presName="parentLin" presStyleCnt="0"/>
      <dgm:spPr/>
    </dgm:pt>
    <dgm:pt modelId="{D2E22A64-DAE1-4AE4-B5C9-94EC7F140DFC}" type="pres">
      <dgm:prSet presAssocID="{76317380-5DB5-40E2-83BC-2015AE614DBC}" presName="parentLeftMargin" presStyleLbl="node1" presStyleIdx="0" presStyleCnt="2"/>
      <dgm:spPr/>
    </dgm:pt>
    <dgm:pt modelId="{93E2B70B-7955-4860-8F7D-2156BC432EB7}" type="pres">
      <dgm:prSet presAssocID="{76317380-5DB5-40E2-83BC-2015AE614DBC}" presName="parentText" presStyleLbl="node1" presStyleIdx="1" presStyleCnt="2" custLinFactNeighborX="-7410" custLinFactNeighborY="-380">
        <dgm:presLayoutVars>
          <dgm:chMax val="0"/>
          <dgm:bulletEnabled val="1"/>
        </dgm:presLayoutVars>
      </dgm:prSet>
      <dgm:spPr/>
    </dgm:pt>
    <dgm:pt modelId="{80F7C2D9-111C-4A15-A245-B7FEF90A7A0E}" type="pres">
      <dgm:prSet presAssocID="{76317380-5DB5-40E2-83BC-2015AE614DBC}" presName="negativeSpace" presStyleCnt="0"/>
      <dgm:spPr/>
    </dgm:pt>
    <dgm:pt modelId="{A4888D02-FE6F-4EBB-BBE9-A04B0310E4F8}" type="pres">
      <dgm:prSet presAssocID="{76317380-5DB5-40E2-83BC-2015AE614DB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9897716-5285-41BF-8541-25E1117E052D}" type="presOf" srcId="{33F754B1-D08A-4EED-B341-19CD5B7091DF}" destId="{57245412-AA3E-4B4B-9B2B-A6E4B7E0418C}" srcOrd="0" destOrd="0" presId="urn:microsoft.com/office/officeart/2005/8/layout/list1"/>
    <dgm:cxn modelId="{3764A81F-3603-4490-A544-3B286DDC75BD}" type="presOf" srcId="{76317380-5DB5-40E2-83BC-2015AE614DBC}" destId="{D2E22A64-DAE1-4AE4-B5C9-94EC7F140DFC}" srcOrd="0" destOrd="0" presId="urn:microsoft.com/office/officeart/2005/8/layout/list1"/>
    <dgm:cxn modelId="{B751A826-0014-45BF-BCE7-3F29255B74E3}" srcId="{0A09A6A6-2C49-4595-9457-B1AE21DCAF4A}" destId="{33F754B1-D08A-4EED-B341-19CD5B7091DF}" srcOrd="0" destOrd="0" parTransId="{FD8F4D02-25BE-492E-ACDE-4F41D36A7E41}" sibTransId="{42E6AD9E-248F-4FB2-91BE-E2AAA568B924}"/>
    <dgm:cxn modelId="{147EB226-CD03-48B9-A469-432AA2D43DA4}" type="presOf" srcId="{6A82DF99-FBCA-44F6-B8F7-E7A19B0E1192}" destId="{A4888D02-FE6F-4EBB-BBE9-A04B0310E4F8}" srcOrd="0" destOrd="1" presId="urn:microsoft.com/office/officeart/2005/8/layout/list1"/>
    <dgm:cxn modelId="{90A0133F-6CFD-4AB1-9A1D-6DCFA1F142DD}" srcId="{33F754B1-D08A-4EED-B341-19CD5B7091DF}" destId="{F8DF71E0-1F2D-41A0-B5CA-5429BBB660A0}" srcOrd="0" destOrd="0" parTransId="{18687595-F8AF-4C33-810E-515135E45B1A}" sibTransId="{4B70DEB7-C2E4-46C2-8881-8EFB97DABF40}"/>
    <dgm:cxn modelId="{72927862-9718-4A1A-B0EA-7CBBA5E65648}" type="presOf" srcId="{0A09A6A6-2C49-4595-9457-B1AE21DCAF4A}" destId="{C8A950E9-BF35-4EE4-94BB-E26F34B4E16D}" srcOrd="0" destOrd="0" presId="urn:microsoft.com/office/officeart/2005/8/layout/list1"/>
    <dgm:cxn modelId="{A4DBDF47-405F-4416-B85C-418567406974}" type="presOf" srcId="{904BB507-D68A-423A-B921-C03DD7656BE9}" destId="{A4888D02-FE6F-4EBB-BBE9-A04B0310E4F8}" srcOrd="0" destOrd="0" presId="urn:microsoft.com/office/officeart/2005/8/layout/list1"/>
    <dgm:cxn modelId="{980FE36D-837B-411D-9C58-B6B976B03594}" type="presOf" srcId="{33F754B1-D08A-4EED-B341-19CD5B7091DF}" destId="{87C23D18-8AC4-41B0-8C33-60C9D8D91AE4}" srcOrd="1" destOrd="0" presId="urn:microsoft.com/office/officeart/2005/8/layout/list1"/>
    <dgm:cxn modelId="{4A065573-F144-4831-AEFE-895295DFED92}" srcId="{0A09A6A6-2C49-4595-9457-B1AE21DCAF4A}" destId="{76317380-5DB5-40E2-83BC-2015AE614DBC}" srcOrd="1" destOrd="0" parTransId="{6DD35039-81FF-4B31-BBCB-BCB0827ADF35}" sibTransId="{1ACA9B8A-FB7C-4393-938E-795D15FB5F97}"/>
    <dgm:cxn modelId="{D5D69C5A-3676-45FD-B996-E9627EBA7A7B}" srcId="{76317380-5DB5-40E2-83BC-2015AE614DBC}" destId="{6A82DF99-FBCA-44F6-B8F7-E7A19B0E1192}" srcOrd="1" destOrd="0" parTransId="{21124DD6-1D09-4C03-9B3B-3835FCD9266A}" sibTransId="{A97D4618-6DD8-451A-BAA6-A4D61D8A0085}"/>
    <dgm:cxn modelId="{03C281BB-7AD1-4F99-BC5E-047DDF28AA30}" type="presOf" srcId="{76317380-5DB5-40E2-83BC-2015AE614DBC}" destId="{93E2B70B-7955-4860-8F7D-2156BC432EB7}" srcOrd="1" destOrd="0" presId="urn:microsoft.com/office/officeart/2005/8/layout/list1"/>
    <dgm:cxn modelId="{E2D21ABF-4695-4258-A6F7-E9ED162446A4}" type="presOf" srcId="{F8DF71E0-1F2D-41A0-B5CA-5429BBB660A0}" destId="{2D31ED65-80D2-4769-98C9-380A9BD86FBB}" srcOrd="0" destOrd="0" presId="urn:microsoft.com/office/officeart/2005/8/layout/list1"/>
    <dgm:cxn modelId="{D3961FC0-4FC0-4A91-AEF3-BF5C2F08021B}" srcId="{76317380-5DB5-40E2-83BC-2015AE614DBC}" destId="{904BB507-D68A-423A-B921-C03DD7656BE9}" srcOrd="0" destOrd="0" parTransId="{59DF7387-C656-49ED-BC87-29828E3027A4}" sibTransId="{5094B29D-0F74-44AA-A792-5A8ED7A1B266}"/>
    <dgm:cxn modelId="{23C54474-90B0-4E89-BEB2-EC1F352721F3}" type="presParOf" srcId="{C8A950E9-BF35-4EE4-94BB-E26F34B4E16D}" destId="{70BFED4A-745E-4667-9F0E-9CB1416FF272}" srcOrd="0" destOrd="0" presId="urn:microsoft.com/office/officeart/2005/8/layout/list1"/>
    <dgm:cxn modelId="{BB726BFE-B2EA-4578-A3A2-F9E057AA0223}" type="presParOf" srcId="{70BFED4A-745E-4667-9F0E-9CB1416FF272}" destId="{57245412-AA3E-4B4B-9B2B-A6E4B7E0418C}" srcOrd="0" destOrd="0" presId="urn:microsoft.com/office/officeart/2005/8/layout/list1"/>
    <dgm:cxn modelId="{885F3289-5EA3-41E8-AE5C-0FC1B30D4C51}" type="presParOf" srcId="{70BFED4A-745E-4667-9F0E-9CB1416FF272}" destId="{87C23D18-8AC4-41B0-8C33-60C9D8D91AE4}" srcOrd="1" destOrd="0" presId="urn:microsoft.com/office/officeart/2005/8/layout/list1"/>
    <dgm:cxn modelId="{8C75DAD1-B8E6-4556-9988-10762ACF0393}" type="presParOf" srcId="{C8A950E9-BF35-4EE4-94BB-E26F34B4E16D}" destId="{D7FE35E3-0A1E-48F7-B660-A848367FCCC2}" srcOrd="1" destOrd="0" presId="urn:microsoft.com/office/officeart/2005/8/layout/list1"/>
    <dgm:cxn modelId="{B6205996-9275-4B0E-91ED-BA5B70ECC546}" type="presParOf" srcId="{C8A950E9-BF35-4EE4-94BB-E26F34B4E16D}" destId="{2D31ED65-80D2-4769-98C9-380A9BD86FBB}" srcOrd="2" destOrd="0" presId="urn:microsoft.com/office/officeart/2005/8/layout/list1"/>
    <dgm:cxn modelId="{6F3C6106-DAE1-4FE3-ADB1-82454B3CB1A5}" type="presParOf" srcId="{C8A950E9-BF35-4EE4-94BB-E26F34B4E16D}" destId="{8AE54F0E-C484-46D6-84BC-AC5E4BF1A458}" srcOrd="3" destOrd="0" presId="urn:microsoft.com/office/officeart/2005/8/layout/list1"/>
    <dgm:cxn modelId="{239AE7ED-2722-4C3D-BC6B-6B9AF33A73C6}" type="presParOf" srcId="{C8A950E9-BF35-4EE4-94BB-E26F34B4E16D}" destId="{19286214-C52A-4A6D-8053-6F4072442B25}" srcOrd="4" destOrd="0" presId="urn:microsoft.com/office/officeart/2005/8/layout/list1"/>
    <dgm:cxn modelId="{E74164A7-9282-47EB-A7AD-9A14BA3A8BAA}" type="presParOf" srcId="{19286214-C52A-4A6D-8053-6F4072442B25}" destId="{D2E22A64-DAE1-4AE4-B5C9-94EC7F140DFC}" srcOrd="0" destOrd="0" presId="urn:microsoft.com/office/officeart/2005/8/layout/list1"/>
    <dgm:cxn modelId="{C510CE63-765A-42AD-8B29-C31A61E7601E}" type="presParOf" srcId="{19286214-C52A-4A6D-8053-6F4072442B25}" destId="{93E2B70B-7955-4860-8F7D-2156BC432EB7}" srcOrd="1" destOrd="0" presId="urn:microsoft.com/office/officeart/2005/8/layout/list1"/>
    <dgm:cxn modelId="{FE71BC51-747E-4EAD-9CAA-E56CB4BF1E9B}" type="presParOf" srcId="{C8A950E9-BF35-4EE4-94BB-E26F34B4E16D}" destId="{80F7C2D9-111C-4A15-A245-B7FEF90A7A0E}" srcOrd="5" destOrd="0" presId="urn:microsoft.com/office/officeart/2005/8/layout/list1"/>
    <dgm:cxn modelId="{051C2919-D810-4910-8584-0B9CF7AB506D}" type="presParOf" srcId="{C8A950E9-BF35-4EE4-94BB-E26F34B4E16D}" destId="{A4888D02-FE6F-4EBB-BBE9-A04B0310E4F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422D6D-81FA-4AB2-A601-B700149B98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168761-7470-433D-8983-542641A020F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Currently Homeless </a:t>
          </a:r>
        </a:p>
      </dgm:t>
    </dgm:pt>
    <dgm:pt modelId="{30DDC45A-65B0-4C04-ACA1-1404633BAD81}" type="parTrans" cxnId="{7EBAA2C6-55F5-455A-9267-0395C1768FAF}">
      <dgm:prSet/>
      <dgm:spPr/>
      <dgm:t>
        <a:bodyPr/>
        <a:lstStyle/>
        <a:p>
          <a:endParaRPr lang="en-US"/>
        </a:p>
      </dgm:t>
    </dgm:pt>
    <dgm:pt modelId="{C04E5D76-9A14-4D1C-8853-CB0F94CFC237}" type="sibTrans" cxnId="{7EBAA2C6-55F5-455A-9267-0395C1768FAF}">
      <dgm:prSet/>
      <dgm:spPr/>
      <dgm:t>
        <a:bodyPr/>
        <a:lstStyle/>
        <a:p>
          <a:endParaRPr lang="en-US"/>
        </a:p>
      </dgm:t>
    </dgm:pt>
    <dgm:pt modelId="{E4D61FD5-43AC-490B-9BFF-DC3392EE6C6D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pPr>
            <a:buFontTx/>
            <a:buNone/>
          </a:pPr>
          <a:r>
            <a:rPr lang="en-US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Lacking a fixed, regular, nighttime residence, which includes living in a car or temporary shelter program.</a:t>
          </a:r>
        </a:p>
      </dgm:t>
    </dgm:pt>
    <dgm:pt modelId="{621FE34E-AC15-42EE-AF8E-83F9EF825ED6}" type="parTrans" cxnId="{08603853-EB2E-4C64-B821-A0AEC6835C62}">
      <dgm:prSet/>
      <dgm:spPr/>
      <dgm:t>
        <a:bodyPr/>
        <a:lstStyle/>
        <a:p>
          <a:endParaRPr lang="en-US"/>
        </a:p>
      </dgm:t>
    </dgm:pt>
    <dgm:pt modelId="{66C819DF-2E00-448E-B873-F4C81FBB19EC}" type="sibTrans" cxnId="{08603853-EB2E-4C64-B821-A0AEC6835C62}">
      <dgm:prSet/>
      <dgm:spPr/>
      <dgm:t>
        <a:bodyPr/>
        <a:lstStyle/>
        <a:p>
          <a:endParaRPr lang="en-US"/>
        </a:p>
      </dgm:t>
    </dgm:pt>
    <dgm:pt modelId="{7C906688-0357-4A29-9D6B-87973AC86927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Imminent risk of homelessness</a:t>
          </a:r>
        </a:p>
      </dgm:t>
    </dgm:pt>
    <dgm:pt modelId="{9069E8E9-E202-44B8-B899-8780ACE9786D}" type="parTrans" cxnId="{F5C86ACB-3C0D-40A1-9D90-6ED26C7301A3}">
      <dgm:prSet/>
      <dgm:spPr/>
      <dgm:t>
        <a:bodyPr/>
        <a:lstStyle/>
        <a:p>
          <a:endParaRPr lang="en-US"/>
        </a:p>
      </dgm:t>
    </dgm:pt>
    <dgm:pt modelId="{B45770DA-DB23-4E31-8733-CD72C9822BDD}" type="sibTrans" cxnId="{F5C86ACB-3C0D-40A1-9D90-6ED26C7301A3}">
      <dgm:prSet/>
      <dgm:spPr/>
      <dgm:t>
        <a:bodyPr/>
        <a:lstStyle/>
        <a:p>
          <a:endParaRPr lang="en-US"/>
        </a:p>
      </dgm:t>
    </dgm:pt>
    <dgm:pt modelId="{1DEC1AFF-9988-40A5-A4FF-9AEE2C385516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pPr>
            <a:buFontTx/>
            <a:buNone/>
          </a:pPr>
          <a:r>
            <a:rPr lang="en-US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Those who will lose their nighttime residence within 14 days.</a:t>
          </a:r>
        </a:p>
      </dgm:t>
    </dgm:pt>
    <dgm:pt modelId="{8AA57270-BB16-4AFC-AEDA-23E7309D56A1}" type="parTrans" cxnId="{41F786AD-F7C5-4F7E-AA77-9CD346D5D8CE}">
      <dgm:prSet/>
      <dgm:spPr/>
      <dgm:t>
        <a:bodyPr/>
        <a:lstStyle/>
        <a:p>
          <a:endParaRPr lang="en-US"/>
        </a:p>
      </dgm:t>
    </dgm:pt>
    <dgm:pt modelId="{04F2E1A2-A58C-4A0B-8AA3-69D9A6750130}" type="sibTrans" cxnId="{41F786AD-F7C5-4F7E-AA77-9CD346D5D8CE}">
      <dgm:prSet/>
      <dgm:spPr/>
      <dgm:t>
        <a:bodyPr/>
        <a:lstStyle/>
        <a:p>
          <a:endParaRPr lang="en-US"/>
        </a:p>
      </dgm:t>
    </dgm:pt>
    <dgm:pt modelId="{EFC806A8-030B-4B1E-BC90-0D30230D878A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Homeless under other federal statuses or programs</a:t>
          </a:r>
        </a:p>
      </dgm:t>
    </dgm:pt>
    <dgm:pt modelId="{82CDD0AA-80CD-4D04-ABF5-FCD337C15890}" type="parTrans" cxnId="{0C27BAA6-84F4-410B-9A64-F25AC5531145}">
      <dgm:prSet/>
      <dgm:spPr/>
      <dgm:t>
        <a:bodyPr/>
        <a:lstStyle/>
        <a:p>
          <a:endParaRPr lang="en-US"/>
        </a:p>
      </dgm:t>
    </dgm:pt>
    <dgm:pt modelId="{18B87E2C-48E7-4047-B8FB-0623F5FC7D70}" type="sibTrans" cxnId="{0C27BAA6-84F4-410B-9A64-F25AC5531145}">
      <dgm:prSet/>
      <dgm:spPr/>
      <dgm:t>
        <a:bodyPr/>
        <a:lstStyle/>
        <a:p>
          <a:endParaRPr lang="en-US"/>
        </a:p>
      </dgm:t>
    </dgm:pt>
    <dgm:pt modelId="{01BF1493-6A3A-447D-A7F6-DC359758A57A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pPr>
            <a:buFontTx/>
            <a:buNone/>
          </a:pPr>
          <a:r>
            <a:rPr lang="en-US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This includes those who have not have a permanent residence in the last 60 days. </a:t>
          </a:r>
        </a:p>
      </dgm:t>
    </dgm:pt>
    <dgm:pt modelId="{CF1CD3FD-AC41-4B09-9318-6754A9F00A95}" type="parTrans" cxnId="{11192323-0717-46DC-9569-48472E5A167E}">
      <dgm:prSet/>
      <dgm:spPr/>
      <dgm:t>
        <a:bodyPr/>
        <a:lstStyle/>
        <a:p>
          <a:endParaRPr lang="en-US"/>
        </a:p>
      </dgm:t>
    </dgm:pt>
    <dgm:pt modelId="{8E97D419-7625-4C43-99F3-5806B27CEBF6}" type="sibTrans" cxnId="{11192323-0717-46DC-9569-48472E5A167E}">
      <dgm:prSet/>
      <dgm:spPr/>
      <dgm:t>
        <a:bodyPr/>
        <a:lstStyle/>
        <a:p>
          <a:endParaRPr lang="en-US"/>
        </a:p>
      </dgm:t>
    </dgm:pt>
    <dgm:pt modelId="{3FB0D404-1E35-4632-98CB-3B6BB4D7186E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rgbClr val="002060"/>
              </a:solidFill>
            </a:rPr>
            <a:t>Fleeing or attempting to flee domestic violence </a:t>
          </a:r>
        </a:p>
      </dgm:t>
    </dgm:pt>
    <dgm:pt modelId="{17E6F7E2-A042-4437-9931-8DBC500E704B}" type="parTrans" cxnId="{D6B90BD9-461F-48CD-A9D6-354E1E8AC2F0}">
      <dgm:prSet/>
      <dgm:spPr/>
      <dgm:t>
        <a:bodyPr/>
        <a:lstStyle/>
        <a:p>
          <a:endParaRPr lang="en-US"/>
        </a:p>
      </dgm:t>
    </dgm:pt>
    <dgm:pt modelId="{FB937537-2CB7-4872-ACA0-C498CF0AAE9C}" type="sibTrans" cxnId="{D6B90BD9-461F-48CD-A9D6-354E1E8AC2F0}">
      <dgm:prSet/>
      <dgm:spPr/>
      <dgm:t>
        <a:bodyPr/>
        <a:lstStyle/>
        <a:p>
          <a:endParaRPr lang="en-US"/>
        </a:p>
      </dgm:t>
    </dgm:pt>
    <dgm:pt modelId="{6E3313DA-0629-4973-961A-E5648B566594}" type="pres">
      <dgm:prSet presAssocID="{16422D6D-81FA-4AB2-A601-B700149B9835}" presName="Name0" presStyleCnt="0">
        <dgm:presLayoutVars>
          <dgm:dir/>
          <dgm:animLvl val="lvl"/>
          <dgm:resizeHandles val="exact"/>
        </dgm:presLayoutVars>
      </dgm:prSet>
      <dgm:spPr/>
    </dgm:pt>
    <dgm:pt modelId="{EF44213B-D9CA-42E2-A092-A4916F12F7B6}" type="pres">
      <dgm:prSet presAssocID="{07168761-7470-433D-8983-542641A020F9}" presName="linNode" presStyleCnt="0"/>
      <dgm:spPr/>
    </dgm:pt>
    <dgm:pt modelId="{09200C42-4645-4874-BFAB-1DFA3E8665EF}" type="pres">
      <dgm:prSet presAssocID="{07168761-7470-433D-8983-542641A020F9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05FF2797-CCD5-4D4D-B4D7-DC1C319136AB}" type="pres">
      <dgm:prSet presAssocID="{07168761-7470-433D-8983-542641A020F9}" presName="descendantText" presStyleLbl="alignAccFollowNode1" presStyleIdx="0" presStyleCnt="3">
        <dgm:presLayoutVars>
          <dgm:bulletEnabled val="1"/>
        </dgm:presLayoutVars>
      </dgm:prSet>
      <dgm:spPr/>
    </dgm:pt>
    <dgm:pt modelId="{587A426D-0BCA-478F-A381-C022BFF9453C}" type="pres">
      <dgm:prSet presAssocID="{C04E5D76-9A14-4D1C-8853-CB0F94CFC237}" presName="sp" presStyleCnt="0"/>
      <dgm:spPr/>
    </dgm:pt>
    <dgm:pt modelId="{75741166-5570-44E7-BB79-A15942F5064B}" type="pres">
      <dgm:prSet presAssocID="{7C906688-0357-4A29-9D6B-87973AC86927}" presName="linNode" presStyleCnt="0"/>
      <dgm:spPr/>
    </dgm:pt>
    <dgm:pt modelId="{3B49D337-44F6-4DCE-938D-738A426E1151}" type="pres">
      <dgm:prSet presAssocID="{7C906688-0357-4A29-9D6B-87973AC86927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71DFFF30-66AA-4D6F-8B45-5C40B51A7FB7}" type="pres">
      <dgm:prSet presAssocID="{7C906688-0357-4A29-9D6B-87973AC86927}" presName="descendantText" presStyleLbl="alignAccFollowNode1" presStyleIdx="1" presStyleCnt="3" custLinFactNeighborX="75">
        <dgm:presLayoutVars>
          <dgm:bulletEnabled val="1"/>
        </dgm:presLayoutVars>
      </dgm:prSet>
      <dgm:spPr/>
    </dgm:pt>
    <dgm:pt modelId="{6705AF20-46FF-434C-9605-77B152366861}" type="pres">
      <dgm:prSet presAssocID="{B45770DA-DB23-4E31-8733-CD72C9822BDD}" presName="sp" presStyleCnt="0"/>
      <dgm:spPr/>
    </dgm:pt>
    <dgm:pt modelId="{1BBBF9FF-DEBA-4AD3-AF37-95D7BD88E4B7}" type="pres">
      <dgm:prSet presAssocID="{EFC806A8-030B-4B1E-BC90-0D30230D878A}" presName="linNode" presStyleCnt="0"/>
      <dgm:spPr/>
    </dgm:pt>
    <dgm:pt modelId="{BA54C864-0029-4552-9551-7D8AFC76BAB5}" type="pres">
      <dgm:prSet presAssocID="{EFC806A8-030B-4B1E-BC90-0D30230D878A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FDAA95-5957-404A-9B51-4FA826C7DB38}" type="pres">
      <dgm:prSet presAssocID="{EFC806A8-030B-4B1E-BC90-0D30230D878A}" presName="descendantText" presStyleLbl="alignAccFollowNode1" presStyleIdx="2" presStyleCnt="3">
        <dgm:presLayoutVars>
          <dgm:bulletEnabled val="1"/>
        </dgm:presLayoutVars>
      </dgm:prSet>
      <dgm:spPr/>
    </dgm:pt>
    <dgm:pt modelId="{8CFED10C-31D1-4FB4-98FD-A764892FE5AA}" type="pres">
      <dgm:prSet presAssocID="{18B87E2C-48E7-4047-B8FB-0623F5FC7D70}" presName="sp" presStyleCnt="0"/>
      <dgm:spPr/>
    </dgm:pt>
    <dgm:pt modelId="{E6EBAA0D-DD7C-4DC8-AAC8-F7C5DA078322}" type="pres">
      <dgm:prSet presAssocID="{3FB0D404-1E35-4632-98CB-3B6BB4D7186E}" presName="linNode" presStyleCnt="0"/>
      <dgm:spPr/>
    </dgm:pt>
    <dgm:pt modelId="{17256D92-49CF-4839-A23C-39A9957A1C9F}" type="pres">
      <dgm:prSet presAssocID="{3FB0D404-1E35-4632-98CB-3B6BB4D7186E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D3E43B15-0397-416C-AE29-4713EF58BC97}" type="presOf" srcId="{3FB0D404-1E35-4632-98CB-3B6BB4D7186E}" destId="{17256D92-49CF-4839-A23C-39A9957A1C9F}" srcOrd="0" destOrd="0" presId="urn:microsoft.com/office/officeart/2005/8/layout/vList5"/>
    <dgm:cxn modelId="{11192323-0717-46DC-9569-48472E5A167E}" srcId="{EFC806A8-030B-4B1E-BC90-0D30230D878A}" destId="{01BF1493-6A3A-447D-A7F6-DC359758A57A}" srcOrd="0" destOrd="0" parTransId="{CF1CD3FD-AC41-4B09-9318-6754A9F00A95}" sibTransId="{8E97D419-7625-4C43-99F3-5806B27CEBF6}"/>
    <dgm:cxn modelId="{9D119635-18D7-485E-9721-897E43FCCAA5}" type="presOf" srcId="{1DEC1AFF-9988-40A5-A4FF-9AEE2C385516}" destId="{71DFFF30-66AA-4D6F-8B45-5C40B51A7FB7}" srcOrd="0" destOrd="0" presId="urn:microsoft.com/office/officeart/2005/8/layout/vList5"/>
    <dgm:cxn modelId="{1880C565-0866-4FFC-8406-76025DD80646}" type="presOf" srcId="{E4D61FD5-43AC-490B-9BFF-DC3392EE6C6D}" destId="{05FF2797-CCD5-4D4D-B4D7-DC1C319136AB}" srcOrd="0" destOrd="0" presId="urn:microsoft.com/office/officeart/2005/8/layout/vList5"/>
    <dgm:cxn modelId="{F118F66E-FFB0-470A-AC18-51EFFA6C794F}" type="presOf" srcId="{07168761-7470-433D-8983-542641A020F9}" destId="{09200C42-4645-4874-BFAB-1DFA3E8665EF}" srcOrd="0" destOrd="0" presId="urn:microsoft.com/office/officeart/2005/8/layout/vList5"/>
    <dgm:cxn modelId="{08603853-EB2E-4C64-B821-A0AEC6835C62}" srcId="{07168761-7470-433D-8983-542641A020F9}" destId="{E4D61FD5-43AC-490B-9BFF-DC3392EE6C6D}" srcOrd="0" destOrd="0" parTransId="{621FE34E-AC15-42EE-AF8E-83F9EF825ED6}" sibTransId="{66C819DF-2E00-448E-B873-F4C81FBB19EC}"/>
    <dgm:cxn modelId="{6DD2BD74-02E0-4283-8ECE-D009F728DAEE}" type="presOf" srcId="{16422D6D-81FA-4AB2-A601-B700149B9835}" destId="{6E3313DA-0629-4973-961A-E5648B566594}" srcOrd="0" destOrd="0" presId="urn:microsoft.com/office/officeart/2005/8/layout/vList5"/>
    <dgm:cxn modelId="{05CD4E7F-A8E7-4183-84F2-B67F54F82E15}" type="presOf" srcId="{7C906688-0357-4A29-9D6B-87973AC86927}" destId="{3B49D337-44F6-4DCE-938D-738A426E1151}" srcOrd="0" destOrd="0" presId="urn:microsoft.com/office/officeart/2005/8/layout/vList5"/>
    <dgm:cxn modelId="{A13FE0A2-C4D7-43E9-A916-B5F5693EDE3C}" type="presOf" srcId="{01BF1493-6A3A-447D-A7F6-DC359758A57A}" destId="{E9FDAA95-5957-404A-9B51-4FA826C7DB38}" srcOrd="0" destOrd="0" presId="urn:microsoft.com/office/officeart/2005/8/layout/vList5"/>
    <dgm:cxn modelId="{0C27BAA6-84F4-410B-9A64-F25AC5531145}" srcId="{16422D6D-81FA-4AB2-A601-B700149B9835}" destId="{EFC806A8-030B-4B1E-BC90-0D30230D878A}" srcOrd="2" destOrd="0" parTransId="{82CDD0AA-80CD-4D04-ABF5-FCD337C15890}" sibTransId="{18B87E2C-48E7-4047-B8FB-0623F5FC7D70}"/>
    <dgm:cxn modelId="{41F786AD-F7C5-4F7E-AA77-9CD346D5D8CE}" srcId="{7C906688-0357-4A29-9D6B-87973AC86927}" destId="{1DEC1AFF-9988-40A5-A4FF-9AEE2C385516}" srcOrd="0" destOrd="0" parTransId="{8AA57270-BB16-4AFC-AEDA-23E7309D56A1}" sibTransId="{04F2E1A2-A58C-4A0B-8AA3-69D9A6750130}"/>
    <dgm:cxn modelId="{7EBAA2C6-55F5-455A-9267-0395C1768FAF}" srcId="{16422D6D-81FA-4AB2-A601-B700149B9835}" destId="{07168761-7470-433D-8983-542641A020F9}" srcOrd="0" destOrd="0" parTransId="{30DDC45A-65B0-4C04-ACA1-1404633BAD81}" sibTransId="{C04E5D76-9A14-4D1C-8853-CB0F94CFC237}"/>
    <dgm:cxn modelId="{F5C86ACB-3C0D-40A1-9D90-6ED26C7301A3}" srcId="{16422D6D-81FA-4AB2-A601-B700149B9835}" destId="{7C906688-0357-4A29-9D6B-87973AC86927}" srcOrd="1" destOrd="0" parTransId="{9069E8E9-E202-44B8-B899-8780ACE9786D}" sibTransId="{B45770DA-DB23-4E31-8733-CD72C9822BDD}"/>
    <dgm:cxn modelId="{8D4FB5CC-4A6A-4FE4-92DA-6A150814D213}" type="presOf" srcId="{EFC806A8-030B-4B1E-BC90-0D30230D878A}" destId="{BA54C864-0029-4552-9551-7D8AFC76BAB5}" srcOrd="0" destOrd="0" presId="urn:microsoft.com/office/officeart/2005/8/layout/vList5"/>
    <dgm:cxn modelId="{D6B90BD9-461F-48CD-A9D6-354E1E8AC2F0}" srcId="{16422D6D-81FA-4AB2-A601-B700149B9835}" destId="{3FB0D404-1E35-4632-98CB-3B6BB4D7186E}" srcOrd="3" destOrd="0" parTransId="{17E6F7E2-A042-4437-9931-8DBC500E704B}" sibTransId="{FB937537-2CB7-4872-ACA0-C498CF0AAE9C}"/>
    <dgm:cxn modelId="{790B3707-28DE-490E-8173-ECDE1B32EB88}" type="presParOf" srcId="{6E3313DA-0629-4973-961A-E5648B566594}" destId="{EF44213B-D9CA-42E2-A092-A4916F12F7B6}" srcOrd="0" destOrd="0" presId="urn:microsoft.com/office/officeart/2005/8/layout/vList5"/>
    <dgm:cxn modelId="{D1B6B78D-C103-4639-AA42-5DE48F5A4EE2}" type="presParOf" srcId="{EF44213B-D9CA-42E2-A092-A4916F12F7B6}" destId="{09200C42-4645-4874-BFAB-1DFA3E8665EF}" srcOrd="0" destOrd="0" presId="urn:microsoft.com/office/officeart/2005/8/layout/vList5"/>
    <dgm:cxn modelId="{EA772757-E354-484C-B983-BA5CE1F900A4}" type="presParOf" srcId="{EF44213B-D9CA-42E2-A092-A4916F12F7B6}" destId="{05FF2797-CCD5-4D4D-B4D7-DC1C319136AB}" srcOrd="1" destOrd="0" presId="urn:microsoft.com/office/officeart/2005/8/layout/vList5"/>
    <dgm:cxn modelId="{D526A73D-D3B9-4765-8DE3-B0B19F877812}" type="presParOf" srcId="{6E3313DA-0629-4973-961A-E5648B566594}" destId="{587A426D-0BCA-478F-A381-C022BFF9453C}" srcOrd="1" destOrd="0" presId="urn:microsoft.com/office/officeart/2005/8/layout/vList5"/>
    <dgm:cxn modelId="{0872B58D-238F-48F1-A386-FCBB3C0FA7A0}" type="presParOf" srcId="{6E3313DA-0629-4973-961A-E5648B566594}" destId="{75741166-5570-44E7-BB79-A15942F5064B}" srcOrd="2" destOrd="0" presId="urn:microsoft.com/office/officeart/2005/8/layout/vList5"/>
    <dgm:cxn modelId="{57397CD3-ECD1-419C-BDF3-5633DACB3C38}" type="presParOf" srcId="{75741166-5570-44E7-BB79-A15942F5064B}" destId="{3B49D337-44F6-4DCE-938D-738A426E1151}" srcOrd="0" destOrd="0" presId="urn:microsoft.com/office/officeart/2005/8/layout/vList5"/>
    <dgm:cxn modelId="{060436A7-7B1F-49C6-9D01-38C2DE7DD678}" type="presParOf" srcId="{75741166-5570-44E7-BB79-A15942F5064B}" destId="{71DFFF30-66AA-4D6F-8B45-5C40B51A7FB7}" srcOrd="1" destOrd="0" presId="urn:microsoft.com/office/officeart/2005/8/layout/vList5"/>
    <dgm:cxn modelId="{93AC1345-CC02-436B-AF9D-49706E27793A}" type="presParOf" srcId="{6E3313DA-0629-4973-961A-E5648B566594}" destId="{6705AF20-46FF-434C-9605-77B152366861}" srcOrd="3" destOrd="0" presId="urn:microsoft.com/office/officeart/2005/8/layout/vList5"/>
    <dgm:cxn modelId="{5EE2B1DA-7309-4FE4-85A9-27170B1BD013}" type="presParOf" srcId="{6E3313DA-0629-4973-961A-E5648B566594}" destId="{1BBBF9FF-DEBA-4AD3-AF37-95D7BD88E4B7}" srcOrd="4" destOrd="0" presId="urn:microsoft.com/office/officeart/2005/8/layout/vList5"/>
    <dgm:cxn modelId="{DCFF5DED-773A-4462-955A-EF703E45E679}" type="presParOf" srcId="{1BBBF9FF-DEBA-4AD3-AF37-95D7BD88E4B7}" destId="{BA54C864-0029-4552-9551-7D8AFC76BAB5}" srcOrd="0" destOrd="0" presId="urn:microsoft.com/office/officeart/2005/8/layout/vList5"/>
    <dgm:cxn modelId="{A56A0A4F-43B5-4C97-8596-9E668B62B318}" type="presParOf" srcId="{1BBBF9FF-DEBA-4AD3-AF37-95D7BD88E4B7}" destId="{E9FDAA95-5957-404A-9B51-4FA826C7DB38}" srcOrd="1" destOrd="0" presId="urn:microsoft.com/office/officeart/2005/8/layout/vList5"/>
    <dgm:cxn modelId="{0870A298-C3D8-4584-A955-4F2EE6DBF631}" type="presParOf" srcId="{6E3313DA-0629-4973-961A-E5648B566594}" destId="{8CFED10C-31D1-4FB4-98FD-A764892FE5AA}" srcOrd="5" destOrd="0" presId="urn:microsoft.com/office/officeart/2005/8/layout/vList5"/>
    <dgm:cxn modelId="{AA47AC92-A291-4C60-A1E5-642BAC215D21}" type="presParOf" srcId="{6E3313DA-0629-4973-961A-E5648B566594}" destId="{E6EBAA0D-DD7C-4DC8-AAC8-F7C5DA078322}" srcOrd="6" destOrd="0" presId="urn:microsoft.com/office/officeart/2005/8/layout/vList5"/>
    <dgm:cxn modelId="{58D56987-631F-4340-9083-82CDF70FAFFC}" type="presParOf" srcId="{E6EBAA0D-DD7C-4DC8-AAC8-F7C5DA078322}" destId="{17256D92-49CF-4839-A23C-39A9957A1C9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1ED65-80D2-4769-98C9-380A9BD86FBB}">
      <dsp:nvSpPr>
        <dsp:cNvPr id="0" name=""/>
        <dsp:cNvSpPr/>
      </dsp:nvSpPr>
      <dsp:spPr>
        <a:xfrm>
          <a:off x="0" y="376349"/>
          <a:ext cx="9872663" cy="103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228" tIns="499872" rIns="766228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2300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r>
            <a:rPr lang="en-US" sz="2200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Homelessness within the public behavioral health system</a:t>
          </a:r>
          <a:endParaRPr lang="en-US" sz="2200" kern="1200" dirty="0"/>
        </a:p>
      </dsp:txBody>
      <dsp:txXfrm>
        <a:off x="0" y="376349"/>
        <a:ext cx="9872663" cy="1039500"/>
      </dsp:txXfrm>
    </dsp:sp>
    <dsp:sp modelId="{87C23D18-8AC4-41B0-8C33-60C9D8D91AE4}">
      <dsp:nvSpPr>
        <dsp:cNvPr id="0" name=""/>
        <dsp:cNvSpPr/>
      </dsp:nvSpPr>
      <dsp:spPr>
        <a:xfrm>
          <a:off x="493633" y="22109"/>
          <a:ext cx="6910864" cy="708480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14" tIns="0" rIns="26121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Survey Topic: </a:t>
          </a:r>
          <a:endParaRPr lang="en-US" sz="2400" kern="1200" dirty="0"/>
        </a:p>
      </dsp:txBody>
      <dsp:txXfrm>
        <a:off x="528218" y="56694"/>
        <a:ext cx="6841694" cy="639310"/>
      </dsp:txXfrm>
    </dsp:sp>
    <dsp:sp modelId="{A4888D02-FE6F-4EBB-BBE9-A04B0310E4F8}">
      <dsp:nvSpPr>
        <dsp:cNvPr id="0" name=""/>
        <dsp:cNvSpPr/>
      </dsp:nvSpPr>
      <dsp:spPr>
        <a:xfrm>
          <a:off x="0" y="1899690"/>
          <a:ext cx="9872663" cy="211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228" tIns="499872" rIns="76622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200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Identify data counties are collecting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200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Gather information about how counties address the issue of  homelessness and housing among individuals served in our behavioral health system</a:t>
          </a:r>
          <a:endParaRPr lang="en-US" sz="2200" kern="1200" dirty="0"/>
        </a:p>
      </dsp:txBody>
      <dsp:txXfrm>
        <a:off x="0" y="1899690"/>
        <a:ext cx="9872663" cy="2116800"/>
      </dsp:txXfrm>
    </dsp:sp>
    <dsp:sp modelId="{93E2B70B-7955-4860-8F7D-2156BC432EB7}">
      <dsp:nvSpPr>
        <dsp:cNvPr id="0" name=""/>
        <dsp:cNvSpPr/>
      </dsp:nvSpPr>
      <dsp:spPr>
        <a:xfrm>
          <a:off x="457054" y="1542757"/>
          <a:ext cx="6910864" cy="708480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14" tIns="0" rIns="26121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Survey Goals:</a:t>
          </a:r>
          <a:endParaRPr lang="en-US" sz="2400" kern="1200" dirty="0"/>
        </a:p>
      </dsp:txBody>
      <dsp:txXfrm>
        <a:off x="491639" y="1577342"/>
        <a:ext cx="6841694" cy="639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F2797-CCD5-4D4D-B4D7-DC1C319136AB}">
      <dsp:nvSpPr>
        <dsp:cNvPr id="0" name=""/>
        <dsp:cNvSpPr/>
      </dsp:nvSpPr>
      <dsp:spPr>
        <a:xfrm rot="5400000">
          <a:off x="6324679" y="-2671206"/>
          <a:ext cx="777746" cy="6318637"/>
        </a:xfrm>
        <a:prstGeom prst="round2Same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900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Lacking a fixed, regular, nighttime residence, which includes living in a car or temporary shelter program.</a:t>
          </a:r>
        </a:p>
      </dsp:txBody>
      <dsp:txXfrm rot="-5400000">
        <a:off x="3554234" y="137205"/>
        <a:ext cx="6280671" cy="701814"/>
      </dsp:txXfrm>
    </dsp:sp>
    <dsp:sp modelId="{09200C42-4645-4874-BFAB-1DFA3E8665EF}">
      <dsp:nvSpPr>
        <dsp:cNvPr id="0" name=""/>
        <dsp:cNvSpPr/>
      </dsp:nvSpPr>
      <dsp:spPr>
        <a:xfrm>
          <a:off x="0" y="2021"/>
          <a:ext cx="3554233" cy="972182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Currently Homeless </a:t>
          </a:r>
        </a:p>
      </dsp:txBody>
      <dsp:txXfrm>
        <a:off x="47458" y="49479"/>
        <a:ext cx="3459317" cy="877266"/>
      </dsp:txXfrm>
    </dsp:sp>
    <dsp:sp modelId="{71DFFF30-66AA-4D6F-8B45-5C40B51A7FB7}">
      <dsp:nvSpPr>
        <dsp:cNvPr id="0" name=""/>
        <dsp:cNvSpPr/>
      </dsp:nvSpPr>
      <dsp:spPr>
        <a:xfrm rot="5400000">
          <a:off x="6324679" y="-1650414"/>
          <a:ext cx="777746" cy="6318637"/>
        </a:xfrm>
        <a:prstGeom prst="round2Same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900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Those who will lose their nighttime residence within 14 days.</a:t>
          </a:r>
        </a:p>
      </dsp:txBody>
      <dsp:txXfrm rot="-5400000">
        <a:off x="3554234" y="1157997"/>
        <a:ext cx="6280671" cy="701814"/>
      </dsp:txXfrm>
    </dsp:sp>
    <dsp:sp modelId="{3B49D337-44F6-4DCE-938D-738A426E1151}">
      <dsp:nvSpPr>
        <dsp:cNvPr id="0" name=""/>
        <dsp:cNvSpPr/>
      </dsp:nvSpPr>
      <dsp:spPr>
        <a:xfrm>
          <a:off x="0" y="1022812"/>
          <a:ext cx="3554233" cy="972182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Imminent risk of homelessness</a:t>
          </a:r>
        </a:p>
      </dsp:txBody>
      <dsp:txXfrm>
        <a:off x="47458" y="1070270"/>
        <a:ext cx="3459317" cy="877266"/>
      </dsp:txXfrm>
    </dsp:sp>
    <dsp:sp modelId="{E9FDAA95-5957-404A-9B51-4FA826C7DB38}">
      <dsp:nvSpPr>
        <dsp:cNvPr id="0" name=""/>
        <dsp:cNvSpPr/>
      </dsp:nvSpPr>
      <dsp:spPr>
        <a:xfrm rot="5400000">
          <a:off x="6324679" y="-629622"/>
          <a:ext cx="777746" cy="6318637"/>
        </a:xfrm>
        <a:prstGeom prst="round2SameRect">
          <a:avLst/>
        </a:prstGeom>
        <a:solidFill>
          <a:schemeClr val="bg2"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900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This includes those who have not have a permanent residence in the last 60 days. </a:t>
          </a:r>
        </a:p>
      </dsp:txBody>
      <dsp:txXfrm rot="-5400000">
        <a:off x="3554234" y="2178789"/>
        <a:ext cx="6280671" cy="701814"/>
      </dsp:txXfrm>
    </dsp:sp>
    <dsp:sp modelId="{BA54C864-0029-4552-9551-7D8AFC76BAB5}">
      <dsp:nvSpPr>
        <dsp:cNvPr id="0" name=""/>
        <dsp:cNvSpPr/>
      </dsp:nvSpPr>
      <dsp:spPr>
        <a:xfrm>
          <a:off x="0" y="2043604"/>
          <a:ext cx="3554233" cy="972182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Homeless under other federal statuses or programs</a:t>
          </a:r>
        </a:p>
      </dsp:txBody>
      <dsp:txXfrm>
        <a:off x="47458" y="2091062"/>
        <a:ext cx="3459317" cy="877266"/>
      </dsp:txXfrm>
    </dsp:sp>
    <dsp:sp modelId="{17256D92-49CF-4839-A23C-39A9957A1C9F}">
      <dsp:nvSpPr>
        <dsp:cNvPr id="0" name=""/>
        <dsp:cNvSpPr/>
      </dsp:nvSpPr>
      <dsp:spPr>
        <a:xfrm>
          <a:off x="0" y="3064396"/>
          <a:ext cx="3554233" cy="972182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002060"/>
              </a:solidFill>
            </a:rPr>
            <a:t>Fleeing or attempting to flee domestic violence </a:t>
          </a:r>
        </a:p>
      </dsp:txBody>
      <dsp:txXfrm>
        <a:off x="47458" y="3111854"/>
        <a:ext cx="3459317" cy="877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C61920B-37AE-4C53-B5BF-5D3E6CD474D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95779E8-5BC3-43BA-BD3C-04598D2E2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49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59C44-FECA-48D5-BC45-3A1A5056463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CFB8B-7F0E-48D8-BE22-41B83DF60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75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00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6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6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75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1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4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6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3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8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8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353D054-E6A5-4D06-BE6D-70C21066934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892426C-0C93-44A3-8937-19B1E5CB2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29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  <p:sldLayoutId id="2147484031" r:id="rId9"/>
    <p:sldLayoutId id="2147484032" r:id="rId10"/>
    <p:sldLayoutId id="21474840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D20E5-863B-4630-A0BC-446741F83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012" y="882375"/>
            <a:ext cx="9975928" cy="3260417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County of San Luis Obispo </a:t>
            </a:r>
            <a:br>
              <a:rPr lang="en-US" sz="4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4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BEHAVIORAL HEALTH </a:t>
            </a:r>
            <a:br>
              <a:rPr lang="en-US" sz="4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4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DEPARTMENT</a:t>
            </a:r>
            <a:br>
              <a:rPr lang="en-US" sz="4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4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046D3A-70A8-42C6-8E4E-B9C7CC6E16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2070" y="3936746"/>
            <a:ext cx="8767860" cy="1388165"/>
          </a:xfrm>
        </p:spPr>
        <p:txBody>
          <a:bodyPr>
            <a:noAutofit/>
          </a:bodyPr>
          <a:lstStyle/>
          <a:p>
            <a:r>
              <a:rPr lang="en-US" sz="4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2024 DATA NOTEBOOK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B2E7DB-8DF5-486D-B846-15CF597EEA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510" y="462987"/>
            <a:ext cx="1957882" cy="123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93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EFBBB54-CFA6-8E82-A06F-3EF01F3016C7}"/>
              </a:ext>
            </a:extLst>
          </p:cNvPr>
          <p:cNvPicPr>
            <a:picLocks noGrp="1"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9063" y="108015"/>
            <a:ext cx="6019800" cy="5222875"/>
          </a:xfrm>
        </p:spPr>
      </p:pic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3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13D835-7A43-30E1-614C-D3DCF7F5A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800"/>
              </a:spcAft>
            </a:pPr>
            <a:r>
              <a:rPr lang="en-US" sz="4000" dirty="0">
                <a:solidFill>
                  <a:schemeClr val="bg2">
                    <a:lumMod val="25000"/>
                  </a:schemeClr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Data Notebook is designed to meet important goals:</a:t>
            </a:r>
            <a:endParaRPr 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35EC04-C217-C91E-6AEF-C71892AB1D0F}"/>
              </a:ext>
            </a:extLst>
          </p:cNvPr>
          <p:cNvSpPr txBox="1"/>
          <p:nvPr/>
        </p:nvSpPr>
        <p:spPr>
          <a:xfrm>
            <a:off x="4801849" y="691174"/>
            <a:ext cx="6470188" cy="5587107"/>
          </a:xfrm>
          <a:prstGeom prst="rect">
            <a:avLst/>
          </a:prstGeom>
          <a:pattFill prst="pct5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help local boards meet their legal mandates to review and comment on their county’s performance outcome data, and to communicate their findings to the Planning Council;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rgbClr val="0070C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serve as an educational resource on behavioral health data;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obtain opinion and thoughts of local board members on specific topics;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identify unmet needs and make recommendations.</a:t>
            </a:r>
          </a:p>
        </p:txBody>
      </p:sp>
    </p:spTree>
    <p:extLst>
      <p:ext uri="{BB962C8B-B14F-4D97-AF65-F5344CB8AC3E}">
        <p14:creationId xmlns:p14="http://schemas.microsoft.com/office/powerpoint/2010/main" val="2166005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60193-2895-381F-29EE-2F6AEEE3B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2024 Survey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1024E29-64C5-50B6-4FBD-2B352B94CD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015418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286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1AFF6-4985-DD83-53F5-2582720A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en-US" b="1" u="sng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Defining Homelessness</a:t>
            </a:r>
            <a:br>
              <a:rPr lang="en-US" b="1" u="sng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9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survey uses the Department of Housing and Urban Development (HUD) definition, which is also the definition used by SLO County:</a:t>
            </a:r>
            <a:br>
              <a:rPr lang="en-US" b="1" u="sng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9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individual or family is homeless if they fall into one of four categories:</a:t>
            </a:r>
            <a:endParaRPr lang="en-US" b="1" u="sng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4EBB008-570A-23F9-7528-C3F4371D97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531050"/>
              </p:ext>
            </p:extLst>
          </p:nvPr>
        </p:nvGraphicFramePr>
        <p:xfrm>
          <a:off x="1143000" y="2057400"/>
          <a:ext cx="9872871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08BBDDD-BE79-BF4B-8A3A-4183AF6C18B5}"/>
              </a:ext>
            </a:extLst>
          </p:cNvPr>
          <p:cNvSpPr txBox="1"/>
          <p:nvPr/>
        </p:nvSpPr>
        <p:spPr>
          <a:xfrm>
            <a:off x="4736592" y="5349240"/>
            <a:ext cx="6279279" cy="646331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Including dating violence or other threatening situations.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716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8B39F-0451-A08E-B8A2-922DBCCFF94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Collected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1335C4-AC1B-30CF-4EA1-624D837A3026}"/>
              </a:ext>
            </a:extLst>
          </p:cNvPr>
          <p:cNvSpPr>
            <a:spLocks noGrp="1"/>
          </p:cNvSpPr>
          <p:nvPr>
            <p:ph idx="1"/>
          </p:nvPr>
        </p:nvSpPr>
        <p:spPr>
          <a:pattFill prst="pct25">
            <a:fgClr>
              <a:schemeClr val="bg2">
                <a:lumMod val="75000"/>
              </a:schemeClr>
            </a:fgClr>
            <a:bgClr>
              <a:schemeClr val="bg1"/>
            </a:bgClr>
          </a:pattFill>
          <a:ln>
            <a:solidFill>
              <a:srgbClr val="0070C0"/>
            </a:solidFill>
          </a:ln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collect data using our electronic health record, SmartCare</a:t>
            </a:r>
          </a:p>
          <a:p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Demographic data is collected for everyone we serve, including:</a:t>
            </a:r>
          </a:p>
          <a:p>
            <a:pPr marL="45720" indent="0">
              <a:buNone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* Age</a:t>
            </a:r>
          </a:p>
          <a:p>
            <a:pPr marL="45720" indent="0">
              <a:buNone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* Legal status (foster youth, probation, conserved) </a:t>
            </a:r>
          </a:p>
          <a:p>
            <a:pPr marL="45720" indent="0">
              <a:buNone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* Special population (veteran status, </a:t>
            </a:r>
            <a:r>
              <a:rPr lang="en-US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 enrollment) </a:t>
            </a:r>
            <a:endParaRPr lang="en-US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* Housing status</a:t>
            </a:r>
          </a:p>
          <a:p>
            <a:pPr marL="45720" indent="0">
              <a:buNone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* Employment and education status  </a:t>
            </a:r>
          </a:p>
        </p:txBody>
      </p:sp>
    </p:spTree>
    <p:extLst>
      <p:ext uri="{BB962C8B-B14F-4D97-AF65-F5344CB8AC3E}">
        <p14:creationId xmlns:p14="http://schemas.microsoft.com/office/powerpoint/2010/main" val="4233048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B7F2D-E9AB-78E3-03C8-89D8ADF08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Housing Supports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4B9AA2A-B9EE-DC0C-C567-BC4770F0B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480" y="1965960"/>
            <a:ext cx="9842391" cy="4130040"/>
          </a:xfrm>
          <a:pattFill prst="pct25">
            <a:fgClr>
              <a:schemeClr val="bg2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en-US" sz="31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Several supports are necessary to provide housing for individuals: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Case Management, including health navigating social services processes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Enhanced Care Management and Community Supports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Rental subsidies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Housing vouchers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Transitional and temporary housing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Peer Support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Supportive Employment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Wellness Centers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Full-Service Partnerships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5FF31-8CC2-9639-57E5-F4748CAD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Community Partners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B73E5-4DF7-880D-05DE-AF601199FE79}"/>
              </a:ext>
            </a:extLst>
          </p:cNvPr>
          <p:cNvSpPr>
            <a:spLocks noGrp="1"/>
          </p:cNvSpPr>
          <p:nvPr>
            <p:ph idx="1"/>
          </p:nvPr>
        </p:nvSpPr>
        <p:spPr>
          <a:pattFill prst="pct25">
            <a:fgClr>
              <a:schemeClr val="bg2">
                <a:lumMod val="75000"/>
              </a:schemeClr>
            </a:fgClr>
            <a:bgClr>
              <a:schemeClr val="bg1"/>
            </a:bgClr>
          </a:pattFill>
          <a:ln>
            <a:solidFill>
              <a:srgbClr val="0070C0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Transitions Mental Health Association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People’s Self-Help Housing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Sober Living Environments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Housing Authority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Community Action Partnership SLO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Five Cities Homeless Coalition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ECHO Shelter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Department of Social Services </a:t>
            </a:r>
          </a:p>
        </p:txBody>
      </p:sp>
    </p:spTree>
    <p:extLst>
      <p:ext uri="{BB962C8B-B14F-4D97-AF65-F5344CB8AC3E}">
        <p14:creationId xmlns:p14="http://schemas.microsoft.com/office/powerpoint/2010/main" val="342858631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0</TotalTime>
  <Words>399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Basis</vt:lpstr>
      <vt:lpstr>County of San Luis Obispo  BEHAVIORAL HEALTH  DEPARTMENT </vt:lpstr>
      <vt:lpstr>The Data Notebook is designed to meet important goals:</vt:lpstr>
      <vt:lpstr>2024 Survey</vt:lpstr>
      <vt:lpstr>Defining Homelessness The survey uses the Department of Housing and Urban Development (HUD) definition, which is also the definition used by SLO County: An individual or family is homeless if they fall into one of four categories:</vt:lpstr>
      <vt:lpstr>Data Collected </vt:lpstr>
      <vt:lpstr>Housing Supports</vt:lpstr>
      <vt:lpstr>Community Partners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2017-11-02T20:11:01Z</dcterms:created>
  <dcterms:modified xsi:type="dcterms:W3CDTF">2024-11-13T17:44:45Z</dcterms:modified>
</cp:coreProperties>
</file>