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83" r:id="rId4"/>
  </p:sldMasterIdLst>
  <p:notesMasterIdLst>
    <p:notesMasterId r:id="rId21"/>
  </p:notesMasterIdLst>
  <p:handoutMasterIdLst>
    <p:handoutMasterId r:id="rId22"/>
  </p:handoutMasterIdLst>
  <p:sldIdLst>
    <p:sldId id="325" r:id="rId5"/>
    <p:sldId id="312" r:id="rId6"/>
    <p:sldId id="341" r:id="rId7"/>
    <p:sldId id="338" r:id="rId8"/>
    <p:sldId id="317" r:id="rId9"/>
    <p:sldId id="336" r:id="rId10"/>
    <p:sldId id="342" r:id="rId11"/>
    <p:sldId id="334" r:id="rId12"/>
    <p:sldId id="344" r:id="rId13"/>
    <p:sldId id="345" r:id="rId14"/>
    <p:sldId id="347" r:id="rId15"/>
    <p:sldId id="356" r:id="rId16"/>
    <p:sldId id="354" r:id="rId17"/>
    <p:sldId id="355" r:id="rId18"/>
    <p:sldId id="357" r:id="rId19"/>
    <p:sldId id="32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94" autoAdjust="0"/>
  </p:normalViewPr>
  <p:slideViewPr>
    <p:cSldViewPr snapToGrid="0">
      <p:cViewPr varScale="1">
        <p:scale>
          <a:sx n="104" d="100"/>
          <a:sy n="104" d="100"/>
        </p:scale>
        <p:origin x="144" y="300"/>
      </p:cViewPr>
      <p:guideLst/>
    </p:cSldViewPr>
  </p:slideViewPr>
  <p:outlineViewPr>
    <p:cViewPr>
      <p:scale>
        <a:sx n="33" d="100"/>
        <a:sy n="33" d="100"/>
      </p:scale>
      <p:origin x="0" y="-4032"/>
    </p:cViewPr>
  </p:outlineViewPr>
  <p:notesTextViewPr>
    <p:cViewPr>
      <p:scale>
        <a:sx n="1" d="1"/>
        <a:sy n="1" d="1"/>
      </p:scale>
      <p:origin x="0" y="0"/>
    </p:cViewPr>
  </p:notesTextViewPr>
  <p:sorterViewPr>
    <p:cViewPr>
      <p:scale>
        <a:sx n="80" d="100"/>
        <a:sy n="80" d="100"/>
      </p:scale>
      <p:origin x="0" y="-206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outlook.office.com/owa/wopi/files/1b1e19c9-8882-47ec-b39a-35115c2f299d@cbhi.net/AAMkADFiMWUxOWM5LTg4ODItNDdlYy1iMzlhLTM1MTE1YzJmMjk5ZABGAAAAAAAOn7kUX5iuQaaIjd0Cv1OCBwBHvfkXol1GQpX0w1l4eCBUAACgRU3bAABHvfkXol1GQpX0w1l4eCBUAADIrUrzAAABEgAQAORxJorFHX9Jn1O"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outlook.office.com/owa/wopi/files/1b1e19c9-8882-47ec-b39a-35115c2f299d@cbhi.net/AAMkADFiMWUxOWM5LTg4ODItNDdlYy1iMzlhLTM1MTE1YzJmMjk5ZABGAAAAAAAOn7kUX5iuQaaIjd0Cv1OCBwBHvfkXol1GQpX0w1l4eCBUAACgRU3bAABHvfkXol1GQpX0w1l4eCBUAADIrUrzAAABEgAQAORxJorFHX9Jn1O"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outlook.office.com/owa/wopi/files/1b1e19c9-8882-47ec-b39a-35115c2f299d@cbhi.net/AAMkADFiMWUxOWM5LTg4ODItNDdlYy1iMzlhLTM1MTE1YzJmMjk5ZABGAAAAAAAOn7kUX5iuQaaIjd0Cv1OCBwBHvfkXol1GQpX0w1l4eCBUAACgRU3bAABHvfkXol1GQpX0w1l4eCBUAADIrUrzAAABEgAQAORxJorFHX9Jn1O"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outlook.office.com/owa/wopi/files/1b1e19c9-8882-47ec-b39a-35115c2f299d@cbhi.net/AAMkADFiMWUxOWM5LTg4ODItNDdlYy1iMzlhLTM1MTE1YzJmMjk5ZABGAAAAAAAOn7kUX5iuQaaIjd0Cv1OCBwBHvfkXol1GQpX0w1l4eCBUAACgRU3bAABHvfkXol1GQpX0w1l4eCBUAADIrUrzAAABEgAQAORxJorFHX9Jn1O"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[SLO PHF Deidentified Data 7-25-2024 with graphs.xlsx]Admit From Location!PivotTable2</c:name>
    <c:fmtId val="-1"/>
  </c:pivotSource>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baseline="0"/>
              <a:t>Admit From Location by Quarter</a:t>
            </a:r>
            <a:endParaRPr lang="en-US"/>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4479129050524045"/>
          <c:y val="0.13122470228411531"/>
          <c:w val="0.82513174998308392"/>
          <c:h val="0.47724796305223754"/>
        </c:manualLayout>
      </c:layout>
      <c:barChart>
        <c:barDir val="col"/>
        <c:grouping val="clustered"/>
        <c:varyColors val="0"/>
        <c:ser>
          <c:idx val="0"/>
          <c:order val="0"/>
          <c:tx>
            <c:strRef>
              <c:f>'Admit From Location'!$B$4:$B$5</c:f>
              <c:strCache>
                <c:ptCount val="1"/>
                <c:pt idx="0">
                  <c:v>2023Q3</c:v>
                </c:pt>
              </c:strCache>
            </c:strRef>
          </c:tx>
          <c:spPr>
            <a:solidFill>
              <a:schemeClr val="accent1"/>
            </a:solidFill>
            <a:ln>
              <a:noFill/>
            </a:ln>
            <a:effectLst/>
          </c:spPr>
          <c:invertIfNegative val="0"/>
          <c:cat>
            <c:strRef>
              <c:f>'Admit From Location'!$A$6:$A$15</c:f>
              <c:strCache>
                <c:ptCount val="9"/>
                <c:pt idx="0">
                  <c:v>Dignity Health - French Hospital Medical Center</c:v>
                </c:pt>
                <c:pt idx="1">
                  <c:v>Twin Cities Community Hospital</c:v>
                </c:pt>
                <c:pt idx="2">
                  <c:v>(blank)</c:v>
                </c:pt>
                <c:pt idx="3">
                  <c:v>Arroyo Grande Community Hospital</c:v>
                </c:pt>
                <c:pt idx="4">
                  <c:v>Sierra Vista Regional Medical Center</c:v>
                </c:pt>
                <c:pt idx="5">
                  <c:v>San Luis Obispo County Jail</c:v>
                </c:pt>
                <c:pt idx="6">
                  <c:v>Marian Regional Medical Center</c:v>
                </c:pt>
                <c:pt idx="7">
                  <c:v>San Luis Obispo PHF (1171)</c:v>
                </c:pt>
                <c:pt idx="8">
                  <c:v>Lompoc MHRC (1170)</c:v>
                </c:pt>
              </c:strCache>
            </c:strRef>
          </c:cat>
          <c:val>
            <c:numRef>
              <c:f>'Admit From Location'!$B$6:$B$15</c:f>
              <c:numCache>
                <c:formatCode>General</c:formatCode>
                <c:ptCount val="9"/>
                <c:pt idx="0">
                  <c:v>34</c:v>
                </c:pt>
                <c:pt idx="1">
                  <c:v>32</c:v>
                </c:pt>
                <c:pt idx="2">
                  <c:v>72</c:v>
                </c:pt>
                <c:pt idx="3">
                  <c:v>19</c:v>
                </c:pt>
                <c:pt idx="4">
                  <c:v>11</c:v>
                </c:pt>
                <c:pt idx="7">
                  <c:v>3</c:v>
                </c:pt>
              </c:numCache>
            </c:numRef>
          </c:val>
          <c:extLst>
            <c:ext xmlns:c16="http://schemas.microsoft.com/office/drawing/2014/chart" uri="{C3380CC4-5D6E-409C-BE32-E72D297353CC}">
              <c16:uniqueId val="{00000000-8FA8-4AF8-9365-B5DCC971CB05}"/>
            </c:ext>
          </c:extLst>
        </c:ser>
        <c:ser>
          <c:idx val="1"/>
          <c:order val="1"/>
          <c:tx>
            <c:strRef>
              <c:f>'Admit From Location'!$C$4:$C$5</c:f>
              <c:strCache>
                <c:ptCount val="1"/>
                <c:pt idx="0">
                  <c:v>2023Q4</c:v>
                </c:pt>
              </c:strCache>
            </c:strRef>
          </c:tx>
          <c:spPr>
            <a:solidFill>
              <a:schemeClr val="accent2"/>
            </a:solidFill>
            <a:ln>
              <a:noFill/>
            </a:ln>
            <a:effectLst/>
          </c:spPr>
          <c:invertIfNegative val="0"/>
          <c:cat>
            <c:strRef>
              <c:f>'Admit From Location'!$A$6:$A$15</c:f>
              <c:strCache>
                <c:ptCount val="9"/>
                <c:pt idx="0">
                  <c:v>Dignity Health - French Hospital Medical Center</c:v>
                </c:pt>
                <c:pt idx="1">
                  <c:v>Twin Cities Community Hospital</c:v>
                </c:pt>
                <c:pt idx="2">
                  <c:v>(blank)</c:v>
                </c:pt>
                <c:pt idx="3">
                  <c:v>Arroyo Grande Community Hospital</c:v>
                </c:pt>
                <c:pt idx="4">
                  <c:v>Sierra Vista Regional Medical Center</c:v>
                </c:pt>
                <c:pt idx="5">
                  <c:v>San Luis Obispo County Jail</c:v>
                </c:pt>
                <c:pt idx="6">
                  <c:v>Marian Regional Medical Center</c:v>
                </c:pt>
                <c:pt idx="7">
                  <c:v>San Luis Obispo PHF (1171)</c:v>
                </c:pt>
                <c:pt idx="8">
                  <c:v>Lompoc MHRC (1170)</c:v>
                </c:pt>
              </c:strCache>
            </c:strRef>
          </c:cat>
          <c:val>
            <c:numRef>
              <c:f>'Admit From Location'!$C$6:$C$15</c:f>
              <c:numCache>
                <c:formatCode>General</c:formatCode>
                <c:ptCount val="9"/>
                <c:pt idx="0">
                  <c:v>34</c:v>
                </c:pt>
                <c:pt idx="1">
                  <c:v>38</c:v>
                </c:pt>
                <c:pt idx="2">
                  <c:v>15</c:v>
                </c:pt>
                <c:pt idx="3">
                  <c:v>22</c:v>
                </c:pt>
                <c:pt idx="4">
                  <c:v>19</c:v>
                </c:pt>
                <c:pt idx="5">
                  <c:v>6</c:v>
                </c:pt>
                <c:pt idx="6">
                  <c:v>2</c:v>
                </c:pt>
              </c:numCache>
            </c:numRef>
          </c:val>
          <c:extLst>
            <c:ext xmlns:c16="http://schemas.microsoft.com/office/drawing/2014/chart" uri="{C3380CC4-5D6E-409C-BE32-E72D297353CC}">
              <c16:uniqueId val="{00000001-8FA8-4AF8-9365-B5DCC971CB05}"/>
            </c:ext>
          </c:extLst>
        </c:ser>
        <c:ser>
          <c:idx val="2"/>
          <c:order val="2"/>
          <c:tx>
            <c:strRef>
              <c:f>'Admit From Location'!$D$4:$D$5</c:f>
              <c:strCache>
                <c:ptCount val="1"/>
                <c:pt idx="0">
                  <c:v>2024Q1</c:v>
                </c:pt>
              </c:strCache>
            </c:strRef>
          </c:tx>
          <c:spPr>
            <a:solidFill>
              <a:schemeClr val="accent3"/>
            </a:solidFill>
            <a:ln>
              <a:noFill/>
            </a:ln>
            <a:effectLst/>
          </c:spPr>
          <c:invertIfNegative val="0"/>
          <c:cat>
            <c:strRef>
              <c:f>'Admit From Location'!$A$6:$A$15</c:f>
              <c:strCache>
                <c:ptCount val="9"/>
                <c:pt idx="0">
                  <c:v>Dignity Health - French Hospital Medical Center</c:v>
                </c:pt>
                <c:pt idx="1">
                  <c:v>Twin Cities Community Hospital</c:v>
                </c:pt>
                <c:pt idx="2">
                  <c:v>(blank)</c:v>
                </c:pt>
                <c:pt idx="3">
                  <c:v>Arroyo Grande Community Hospital</c:v>
                </c:pt>
                <c:pt idx="4">
                  <c:v>Sierra Vista Regional Medical Center</c:v>
                </c:pt>
                <c:pt idx="5">
                  <c:v>San Luis Obispo County Jail</c:v>
                </c:pt>
                <c:pt idx="6">
                  <c:v>Marian Regional Medical Center</c:v>
                </c:pt>
                <c:pt idx="7">
                  <c:v>San Luis Obispo PHF (1171)</c:v>
                </c:pt>
                <c:pt idx="8">
                  <c:v>Lompoc MHRC (1170)</c:v>
                </c:pt>
              </c:strCache>
            </c:strRef>
          </c:cat>
          <c:val>
            <c:numRef>
              <c:f>'Admit From Location'!$D$6:$D$15</c:f>
              <c:numCache>
                <c:formatCode>General</c:formatCode>
                <c:ptCount val="9"/>
                <c:pt idx="0">
                  <c:v>50</c:v>
                </c:pt>
                <c:pt idx="1">
                  <c:v>22</c:v>
                </c:pt>
                <c:pt idx="2">
                  <c:v>10</c:v>
                </c:pt>
                <c:pt idx="3">
                  <c:v>26</c:v>
                </c:pt>
                <c:pt idx="4">
                  <c:v>24</c:v>
                </c:pt>
                <c:pt idx="5">
                  <c:v>3</c:v>
                </c:pt>
                <c:pt idx="6">
                  <c:v>5</c:v>
                </c:pt>
                <c:pt idx="8">
                  <c:v>1</c:v>
                </c:pt>
              </c:numCache>
            </c:numRef>
          </c:val>
          <c:extLst>
            <c:ext xmlns:c16="http://schemas.microsoft.com/office/drawing/2014/chart" uri="{C3380CC4-5D6E-409C-BE32-E72D297353CC}">
              <c16:uniqueId val="{00000002-8FA8-4AF8-9365-B5DCC971CB05}"/>
            </c:ext>
          </c:extLst>
        </c:ser>
        <c:ser>
          <c:idx val="3"/>
          <c:order val="3"/>
          <c:tx>
            <c:strRef>
              <c:f>'Admit From Location'!$E$4:$E$5</c:f>
              <c:strCache>
                <c:ptCount val="1"/>
                <c:pt idx="0">
                  <c:v>2024Q2</c:v>
                </c:pt>
              </c:strCache>
            </c:strRef>
          </c:tx>
          <c:spPr>
            <a:solidFill>
              <a:schemeClr val="accent4"/>
            </a:solidFill>
            <a:ln>
              <a:noFill/>
            </a:ln>
            <a:effectLst/>
          </c:spPr>
          <c:invertIfNegative val="0"/>
          <c:cat>
            <c:strRef>
              <c:f>'Admit From Location'!$A$6:$A$15</c:f>
              <c:strCache>
                <c:ptCount val="9"/>
                <c:pt idx="0">
                  <c:v>Dignity Health - French Hospital Medical Center</c:v>
                </c:pt>
                <c:pt idx="1">
                  <c:v>Twin Cities Community Hospital</c:v>
                </c:pt>
                <c:pt idx="2">
                  <c:v>(blank)</c:v>
                </c:pt>
                <c:pt idx="3">
                  <c:v>Arroyo Grande Community Hospital</c:v>
                </c:pt>
                <c:pt idx="4">
                  <c:v>Sierra Vista Regional Medical Center</c:v>
                </c:pt>
                <c:pt idx="5">
                  <c:v>San Luis Obispo County Jail</c:v>
                </c:pt>
                <c:pt idx="6">
                  <c:v>Marian Regional Medical Center</c:v>
                </c:pt>
                <c:pt idx="7">
                  <c:v>San Luis Obispo PHF (1171)</c:v>
                </c:pt>
                <c:pt idx="8">
                  <c:v>Lompoc MHRC (1170)</c:v>
                </c:pt>
              </c:strCache>
            </c:strRef>
          </c:cat>
          <c:val>
            <c:numRef>
              <c:f>'Admit From Location'!$E$6:$E$15</c:f>
              <c:numCache>
                <c:formatCode>General</c:formatCode>
                <c:ptCount val="9"/>
                <c:pt idx="0">
                  <c:v>58</c:v>
                </c:pt>
                <c:pt idx="1">
                  <c:v>40</c:v>
                </c:pt>
                <c:pt idx="2">
                  <c:v>5</c:v>
                </c:pt>
                <c:pt idx="3">
                  <c:v>31</c:v>
                </c:pt>
                <c:pt idx="4">
                  <c:v>30</c:v>
                </c:pt>
                <c:pt idx="5">
                  <c:v>1</c:v>
                </c:pt>
                <c:pt idx="6">
                  <c:v>2</c:v>
                </c:pt>
              </c:numCache>
            </c:numRef>
          </c:val>
          <c:extLst>
            <c:ext xmlns:c16="http://schemas.microsoft.com/office/drawing/2014/chart" uri="{C3380CC4-5D6E-409C-BE32-E72D297353CC}">
              <c16:uniqueId val="{00000003-8FA8-4AF8-9365-B5DCC971CB05}"/>
            </c:ext>
          </c:extLst>
        </c:ser>
        <c:dLbls>
          <c:showLegendKey val="0"/>
          <c:showVal val="0"/>
          <c:showCatName val="0"/>
          <c:showSerName val="0"/>
          <c:showPercent val="0"/>
          <c:showBubbleSize val="0"/>
        </c:dLbls>
        <c:gapWidth val="150"/>
        <c:axId val="1030666272"/>
        <c:axId val="1030666992"/>
      </c:barChart>
      <c:catAx>
        <c:axId val="103066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30666992"/>
        <c:crosses val="autoZero"/>
        <c:auto val="1"/>
        <c:lblAlgn val="ctr"/>
        <c:lblOffset val="100"/>
        <c:noMultiLvlLbl val="0"/>
      </c:catAx>
      <c:valAx>
        <c:axId val="1030666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30666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[SLO PHF Deidentified Data 7-25-2024 with graphs.xlsx]Dishcarge Location Type!PivotTable2</c:name>
    <c:fmtId val="-1"/>
  </c:pivotSource>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baseline="0"/>
              <a:t>Top 10 Discharge Location Type by Quarter</a:t>
            </a:r>
            <a:endParaRPr lang="en-US"/>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6604220023282887"/>
          <c:y val="5.2261911372514881E-2"/>
          <c:w val="0.79435157159487779"/>
          <c:h val="0.47724796305223754"/>
        </c:manualLayout>
      </c:layout>
      <c:barChart>
        <c:barDir val="col"/>
        <c:grouping val="clustered"/>
        <c:varyColors val="0"/>
        <c:ser>
          <c:idx val="0"/>
          <c:order val="0"/>
          <c:tx>
            <c:strRef>
              <c:f>'Dishcarge Location Type'!$B$4:$B$5</c:f>
              <c:strCache>
                <c:ptCount val="1"/>
                <c:pt idx="0">
                  <c:v>2023Q3</c:v>
                </c:pt>
              </c:strCache>
            </c:strRef>
          </c:tx>
          <c:spPr>
            <a:solidFill>
              <a:schemeClr val="accent1"/>
            </a:solidFill>
            <a:ln>
              <a:noFill/>
            </a:ln>
            <a:effectLst/>
          </c:spPr>
          <c:invertIfNegative val="0"/>
          <c:cat>
            <c:strRef>
              <c:f>'Dishcarge Location Type'!$A$6:$A$16</c:f>
              <c:strCache>
                <c:ptCount val="10"/>
                <c:pt idx="0">
                  <c:v>Private home/apt. with no home health services</c:v>
                </c:pt>
                <c:pt idx="1">
                  <c:v>Shelter</c:v>
                </c:pt>
                <c:pt idx="2">
                  <c:v>Home</c:v>
                </c:pt>
                <c:pt idx="3">
                  <c:v>Self</c:v>
                </c:pt>
                <c:pt idx="4">
                  <c:v>Jail/Corrections</c:v>
                </c:pt>
                <c:pt idx="5">
                  <c:v>Board and care/Group home</c:v>
                </c:pt>
                <c:pt idx="6">
                  <c:v>Acute Care Hospital</c:v>
                </c:pt>
                <c:pt idx="7">
                  <c:v>Transitional Housing</c:v>
                </c:pt>
                <c:pt idx="8">
                  <c:v>Crestwood </c:v>
                </c:pt>
                <c:pt idx="9">
                  <c:v>Hotel</c:v>
                </c:pt>
              </c:strCache>
            </c:strRef>
          </c:cat>
          <c:val>
            <c:numRef>
              <c:f>'Dishcarge Location Type'!$B$6:$B$16</c:f>
              <c:numCache>
                <c:formatCode>General</c:formatCode>
                <c:ptCount val="10"/>
                <c:pt idx="0">
                  <c:v>46</c:v>
                </c:pt>
                <c:pt idx="1">
                  <c:v>39</c:v>
                </c:pt>
                <c:pt idx="2">
                  <c:v>44</c:v>
                </c:pt>
                <c:pt idx="3">
                  <c:v>23</c:v>
                </c:pt>
                <c:pt idx="4">
                  <c:v>3</c:v>
                </c:pt>
                <c:pt idx="5">
                  <c:v>4</c:v>
                </c:pt>
                <c:pt idx="6">
                  <c:v>1</c:v>
                </c:pt>
                <c:pt idx="7">
                  <c:v>3</c:v>
                </c:pt>
                <c:pt idx="8">
                  <c:v>1</c:v>
                </c:pt>
                <c:pt idx="9">
                  <c:v>2</c:v>
                </c:pt>
              </c:numCache>
            </c:numRef>
          </c:val>
          <c:extLst>
            <c:ext xmlns:c16="http://schemas.microsoft.com/office/drawing/2014/chart" uri="{C3380CC4-5D6E-409C-BE32-E72D297353CC}">
              <c16:uniqueId val="{00000000-1DAD-4297-A531-A6FC3C0F72A9}"/>
            </c:ext>
          </c:extLst>
        </c:ser>
        <c:ser>
          <c:idx val="1"/>
          <c:order val="1"/>
          <c:tx>
            <c:strRef>
              <c:f>'Dishcarge Location Type'!$C$4:$C$5</c:f>
              <c:strCache>
                <c:ptCount val="1"/>
                <c:pt idx="0">
                  <c:v>2023Q4</c:v>
                </c:pt>
              </c:strCache>
            </c:strRef>
          </c:tx>
          <c:spPr>
            <a:solidFill>
              <a:schemeClr val="accent2"/>
            </a:solidFill>
            <a:ln>
              <a:noFill/>
            </a:ln>
            <a:effectLst/>
          </c:spPr>
          <c:invertIfNegative val="0"/>
          <c:cat>
            <c:strRef>
              <c:f>'Dishcarge Location Type'!$A$6:$A$16</c:f>
              <c:strCache>
                <c:ptCount val="10"/>
                <c:pt idx="0">
                  <c:v>Private home/apt. with no home health services</c:v>
                </c:pt>
                <c:pt idx="1">
                  <c:v>Shelter</c:v>
                </c:pt>
                <c:pt idx="2">
                  <c:v>Home</c:v>
                </c:pt>
                <c:pt idx="3">
                  <c:v>Self</c:v>
                </c:pt>
                <c:pt idx="4">
                  <c:v>Jail/Corrections</c:v>
                </c:pt>
                <c:pt idx="5">
                  <c:v>Board and care/Group home</c:v>
                </c:pt>
                <c:pt idx="6">
                  <c:v>Acute Care Hospital</c:v>
                </c:pt>
                <c:pt idx="7">
                  <c:v>Transitional Housing</c:v>
                </c:pt>
                <c:pt idx="8">
                  <c:v>Crestwood </c:v>
                </c:pt>
                <c:pt idx="9">
                  <c:v>Hotel</c:v>
                </c:pt>
              </c:strCache>
            </c:strRef>
          </c:cat>
          <c:val>
            <c:numRef>
              <c:f>'Dishcarge Location Type'!$C$6:$C$16</c:f>
              <c:numCache>
                <c:formatCode>General</c:formatCode>
                <c:ptCount val="10"/>
                <c:pt idx="0">
                  <c:v>46</c:v>
                </c:pt>
                <c:pt idx="1">
                  <c:v>22</c:v>
                </c:pt>
                <c:pt idx="2">
                  <c:v>33</c:v>
                </c:pt>
                <c:pt idx="3">
                  <c:v>9</c:v>
                </c:pt>
                <c:pt idx="4">
                  <c:v>6</c:v>
                </c:pt>
                <c:pt idx="5">
                  <c:v>5</c:v>
                </c:pt>
                <c:pt idx="6">
                  <c:v>3</c:v>
                </c:pt>
                <c:pt idx="7">
                  <c:v>3</c:v>
                </c:pt>
                <c:pt idx="8">
                  <c:v>5</c:v>
                </c:pt>
                <c:pt idx="9">
                  <c:v>1</c:v>
                </c:pt>
              </c:numCache>
            </c:numRef>
          </c:val>
          <c:extLst>
            <c:ext xmlns:c16="http://schemas.microsoft.com/office/drawing/2014/chart" uri="{C3380CC4-5D6E-409C-BE32-E72D297353CC}">
              <c16:uniqueId val="{00000001-1DAD-4297-A531-A6FC3C0F72A9}"/>
            </c:ext>
          </c:extLst>
        </c:ser>
        <c:ser>
          <c:idx val="2"/>
          <c:order val="2"/>
          <c:tx>
            <c:strRef>
              <c:f>'Dishcarge Location Type'!$D$4:$D$5</c:f>
              <c:strCache>
                <c:ptCount val="1"/>
                <c:pt idx="0">
                  <c:v>2024Q1</c:v>
                </c:pt>
              </c:strCache>
            </c:strRef>
          </c:tx>
          <c:spPr>
            <a:solidFill>
              <a:schemeClr val="accent3"/>
            </a:solidFill>
            <a:ln>
              <a:noFill/>
            </a:ln>
            <a:effectLst/>
          </c:spPr>
          <c:invertIfNegative val="0"/>
          <c:cat>
            <c:strRef>
              <c:f>'Dishcarge Location Type'!$A$6:$A$16</c:f>
              <c:strCache>
                <c:ptCount val="10"/>
                <c:pt idx="0">
                  <c:v>Private home/apt. with no home health services</c:v>
                </c:pt>
                <c:pt idx="1">
                  <c:v>Shelter</c:v>
                </c:pt>
                <c:pt idx="2">
                  <c:v>Home</c:v>
                </c:pt>
                <c:pt idx="3">
                  <c:v>Self</c:v>
                </c:pt>
                <c:pt idx="4">
                  <c:v>Jail/Corrections</c:v>
                </c:pt>
                <c:pt idx="5">
                  <c:v>Board and care/Group home</c:v>
                </c:pt>
                <c:pt idx="6">
                  <c:v>Acute Care Hospital</c:v>
                </c:pt>
                <c:pt idx="7">
                  <c:v>Transitional Housing</c:v>
                </c:pt>
                <c:pt idx="8">
                  <c:v>Crestwood </c:v>
                </c:pt>
                <c:pt idx="9">
                  <c:v>Hotel</c:v>
                </c:pt>
              </c:strCache>
            </c:strRef>
          </c:cat>
          <c:val>
            <c:numRef>
              <c:f>'Dishcarge Location Type'!$D$6:$D$16</c:f>
              <c:numCache>
                <c:formatCode>General</c:formatCode>
                <c:ptCount val="10"/>
                <c:pt idx="0">
                  <c:v>46</c:v>
                </c:pt>
                <c:pt idx="1">
                  <c:v>38</c:v>
                </c:pt>
                <c:pt idx="2">
                  <c:v>23</c:v>
                </c:pt>
                <c:pt idx="3">
                  <c:v>14</c:v>
                </c:pt>
                <c:pt idx="4">
                  <c:v>11</c:v>
                </c:pt>
                <c:pt idx="5">
                  <c:v>2</c:v>
                </c:pt>
                <c:pt idx="6">
                  <c:v>2</c:v>
                </c:pt>
                <c:pt idx="7">
                  <c:v>1</c:v>
                </c:pt>
                <c:pt idx="9">
                  <c:v>1</c:v>
                </c:pt>
              </c:numCache>
            </c:numRef>
          </c:val>
          <c:extLst>
            <c:ext xmlns:c16="http://schemas.microsoft.com/office/drawing/2014/chart" uri="{C3380CC4-5D6E-409C-BE32-E72D297353CC}">
              <c16:uniqueId val="{00000002-1DAD-4297-A531-A6FC3C0F72A9}"/>
            </c:ext>
          </c:extLst>
        </c:ser>
        <c:ser>
          <c:idx val="3"/>
          <c:order val="3"/>
          <c:tx>
            <c:strRef>
              <c:f>'Dishcarge Location Type'!$E$4:$E$5</c:f>
              <c:strCache>
                <c:ptCount val="1"/>
                <c:pt idx="0">
                  <c:v>2024Q2</c:v>
                </c:pt>
              </c:strCache>
            </c:strRef>
          </c:tx>
          <c:spPr>
            <a:solidFill>
              <a:schemeClr val="accent4"/>
            </a:solidFill>
            <a:ln>
              <a:noFill/>
            </a:ln>
            <a:effectLst/>
          </c:spPr>
          <c:invertIfNegative val="0"/>
          <c:cat>
            <c:strRef>
              <c:f>'Dishcarge Location Type'!$A$6:$A$16</c:f>
              <c:strCache>
                <c:ptCount val="10"/>
                <c:pt idx="0">
                  <c:v>Private home/apt. with no home health services</c:v>
                </c:pt>
                <c:pt idx="1">
                  <c:v>Shelter</c:v>
                </c:pt>
                <c:pt idx="2">
                  <c:v>Home</c:v>
                </c:pt>
                <c:pt idx="3">
                  <c:v>Self</c:v>
                </c:pt>
                <c:pt idx="4">
                  <c:v>Jail/Corrections</c:v>
                </c:pt>
                <c:pt idx="5">
                  <c:v>Board and care/Group home</c:v>
                </c:pt>
                <c:pt idx="6">
                  <c:v>Acute Care Hospital</c:v>
                </c:pt>
                <c:pt idx="7">
                  <c:v>Transitional Housing</c:v>
                </c:pt>
                <c:pt idx="8">
                  <c:v>Crestwood </c:v>
                </c:pt>
                <c:pt idx="9">
                  <c:v>Hotel</c:v>
                </c:pt>
              </c:strCache>
            </c:strRef>
          </c:cat>
          <c:val>
            <c:numRef>
              <c:f>'Dishcarge Location Type'!$E$6:$E$16</c:f>
              <c:numCache>
                <c:formatCode>General</c:formatCode>
                <c:ptCount val="10"/>
                <c:pt idx="0">
                  <c:v>66</c:v>
                </c:pt>
                <c:pt idx="1">
                  <c:v>40</c:v>
                </c:pt>
                <c:pt idx="2">
                  <c:v>31</c:v>
                </c:pt>
                <c:pt idx="3">
                  <c:v>10</c:v>
                </c:pt>
                <c:pt idx="4">
                  <c:v>5</c:v>
                </c:pt>
                <c:pt idx="5">
                  <c:v>2</c:v>
                </c:pt>
                <c:pt idx="6">
                  <c:v>6</c:v>
                </c:pt>
                <c:pt idx="7">
                  <c:v>2</c:v>
                </c:pt>
                <c:pt idx="9">
                  <c:v>2</c:v>
                </c:pt>
              </c:numCache>
            </c:numRef>
          </c:val>
          <c:extLst>
            <c:ext xmlns:c16="http://schemas.microsoft.com/office/drawing/2014/chart" uri="{C3380CC4-5D6E-409C-BE32-E72D297353CC}">
              <c16:uniqueId val="{00000003-1DAD-4297-A531-A6FC3C0F72A9}"/>
            </c:ext>
          </c:extLst>
        </c:ser>
        <c:dLbls>
          <c:showLegendKey val="0"/>
          <c:showVal val="0"/>
          <c:showCatName val="0"/>
          <c:showSerName val="0"/>
          <c:showPercent val="0"/>
          <c:showBubbleSize val="0"/>
        </c:dLbls>
        <c:gapWidth val="150"/>
        <c:axId val="1030666272"/>
        <c:axId val="1030666992"/>
      </c:barChart>
      <c:catAx>
        <c:axId val="103066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30666992"/>
        <c:crosses val="autoZero"/>
        <c:auto val="1"/>
        <c:lblAlgn val="ctr"/>
        <c:lblOffset val="100"/>
        <c:noMultiLvlLbl val="0"/>
      </c:catAx>
      <c:valAx>
        <c:axId val="1030666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30666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[SLO PHF Deidentified Data 7-25-2024 with graphs.xlsx]LOS!PivotTable2</c:name>
    <c:fmtId val="-1"/>
  </c:pivotSource>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baseline="0"/>
              <a:t>Length of Stay  by Quarter</a:t>
            </a:r>
            <a:endParaRPr lang="en-US"/>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LOS!$B$3</c:f>
              <c:strCache>
                <c:ptCount val="1"/>
                <c:pt idx="0">
                  <c:v>Total</c:v>
                </c:pt>
              </c:strCache>
            </c:strRef>
          </c:tx>
          <c:spPr>
            <a:solidFill>
              <a:schemeClr val="accent1"/>
            </a:solidFill>
            <a:ln>
              <a:noFill/>
            </a:ln>
            <a:effectLst/>
          </c:spPr>
          <c:invertIfNegative val="0"/>
          <c:cat>
            <c:strRef>
              <c:f>LOS!$A$4:$A$8</c:f>
              <c:strCache>
                <c:ptCount val="4"/>
                <c:pt idx="0">
                  <c:v>2023Q4</c:v>
                </c:pt>
                <c:pt idx="1">
                  <c:v>2024Q1</c:v>
                </c:pt>
                <c:pt idx="2">
                  <c:v>2024Q2</c:v>
                </c:pt>
                <c:pt idx="3">
                  <c:v>2024Q3</c:v>
                </c:pt>
              </c:strCache>
            </c:strRef>
          </c:cat>
          <c:val>
            <c:numRef>
              <c:f>LOS!$B$4:$B$8</c:f>
              <c:numCache>
                <c:formatCode>0.0</c:formatCode>
                <c:ptCount val="4"/>
                <c:pt idx="0">
                  <c:v>9.9632352941176467</c:v>
                </c:pt>
                <c:pt idx="1">
                  <c:v>9.1205673758865249</c:v>
                </c:pt>
                <c:pt idx="2">
                  <c:v>6.4730538922155691</c:v>
                </c:pt>
                <c:pt idx="3">
                  <c:v>6.333333333333333</c:v>
                </c:pt>
              </c:numCache>
            </c:numRef>
          </c:val>
          <c:extLst>
            <c:ext xmlns:c16="http://schemas.microsoft.com/office/drawing/2014/chart" uri="{C3380CC4-5D6E-409C-BE32-E72D297353CC}">
              <c16:uniqueId val="{00000000-2685-489C-90B3-720E41B5DFB0}"/>
            </c:ext>
          </c:extLst>
        </c:ser>
        <c:dLbls>
          <c:showLegendKey val="0"/>
          <c:showVal val="0"/>
          <c:showCatName val="0"/>
          <c:showSerName val="0"/>
          <c:showPercent val="0"/>
          <c:showBubbleSize val="0"/>
        </c:dLbls>
        <c:gapWidth val="150"/>
        <c:axId val="1030666272"/>
        <c:axId val="1030666992"/>
      </c:barChart>
      <c:catAx>
        <c:axId val="103066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30666992"/>
        <c:crosses val="autoZero"/>
        <c:auto val="1"/>
        <c:lblAlgn val="ctr"/>
        <c:lblOffset val="100"/>
        <c:noMultiLvlLbl val="0"/>
      </c:catAx>
      <c:valAx>
        <c:axId val="10306669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30666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[SLO PHF Deidentified Data 7-25-2024 with graphs.xlsx]Age!PivotTable2</c:name>
    <c:fmtId val="-1"/>
  </c:pivotSource>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Average Age by Quarter</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Age!$B$3</c:f>
              <c:strCache>
                <c:ptCount val="1"/>
                <c:pt idx="0">
                  <c:v>Total</c:v>
                </c:pt>
              </c:strCache>
            </c:strRef>
          </c:tx>
          <c:spPr>
            <a:solidFill>
              <a:schemeClr val="accent1"/>
            </a:solidFill>
            <a:ln>
              <a:noFill/>
            </a:ln>
            <a:effectLst/>
          </c:spPr>
          <c:invertIfNegative val="0"/>
          <c:cat>
            <c:strRef>
              <c:f>Age!$A$4:$A$8</c:f>
              <c:strCache>
                <c:ptCount val="4"/>
                <c:pt idx="0">
                  <c:v>2023Q3</c:v>
                </c:pt>
                <c:pt idx="1">
                  <c:v>2023Q4</c:v>
                </c:pt>
                <c:pt idx="2">
                  <c:v>2024Q1</c:v>
                </c:pt>
                <c:pt idx="3">
                  <c:v>2024Q2</c:v>
                </c:pt>
              </c:strCache>
            </c:strRef>
          </c:cat>
          <c:val>
            <c:numRef>
              <c:f>Age!$B$4:$B$8</c:f>
              <c:numCache>
                <c:formatCode>0</c:formatCode>
                <c:ptCount val="4"/>
                <c:pt idx="0">
                  <c:v>38.736842105263158</c:v>
                </c:pt>
                <c:pt idx="1">
                  <c:v>40.367647058823529</c:v>
                </c:pt>
                <c:pt idx="2">
                  <c:v>39.021276595744681</c:v>
                </c:pt>
                <c:pt idx="3">
                  <c:v>40.301775147928993</c:v>
                </c:pt>
              </c:numCache>
            </c:numRef>
          </c:val>
          <c:extLst>
            <c:ext xmlns:c16="http://schemas.microsoft.com/office/drawing/2014/chart" uri="{C3380CC4-5D6E-409C-BE32-E72D297353CC}">
              <c16:uniqueId val="{00000000-B83E-4AAC-8987-CFFD3AA4FB9C}"/>
            </c:ext>
          </c:extLst>
        </c:ser>
        <c:dLbls>
          <c:showLegendKey val="0"/>
          <c:showVal val="0"/>
          <c:showCatName val="0"/>
          <c:showSerName val="0"/>
          <c:showPercent val="0"/>
          <c:showBubbleSize val="0"/>
        </c:dLbls>
        <c:gapWidth val="219"/>
        <c:overlap val="-27"/>
        <c:axId val="902044120"/>
        <c:axId val="902046280"/>
      </c:barChart>
      <c:catAx>
        <c:axId val="902044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02046280"/>
        <c:crosses val="autoZero"/>
        <c:auto val="1"/>
        <c:lblAlgn val="ctr"/>
        <c:lblOffset val="100"/>
        <c:noMultiLvlLbl val="0"/>
      </c:catAx>
      <c:valAx>
        <c:axId val="902046280"/>
        <c:scaling>
          <c:orientation val="minMax"/>
          <c:max val="55"/>
          <c:min val="2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02044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4B9809-3C73-CA2B-1791-620EA168CC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C7B1C58-A1FD-D1E1-33AB-1303C48435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6AA30A-158D-435B-B1F3-6FF82BD60FDF}" type="datetimeFigureOut">
              <a:rPr lang="en-US" smtClean="0"/>
              <a:t>9/11/2024</a:t>
            </a:fld>
            <a:endParaRPr lang="en-US" dirty="0"/>
          </a:p>
        </p:txBody>
      </p:sp>
      <p:sp>
        <p:nvSpPr>
          <p:cNvPr id="4" name="Footer Placeholder 3">
            <a:extLst>
              <a:ext uri="{FF2B5EF4-FFF2-40B4-BE49-F238E27FC236}">
                <a16:creationId xmlns:a16="http://schemas.microsoft.com/office/drawing/2014/main" id="{4717A0D9-659F-DDC6-CBD8-29B61E0FF7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9E0617-6128-05F5-8F48-6A0A1D1479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0A24AC-02A6-46A1-A072-EAC8AC25DCA5}" type="slidenum">
              <a:rPr lang="en-US" smtClean="0"/>
              <a:t>‹#›</a:t>
            </a:fld>
            <a:endParaRPr lang="en-US" dirty="0"/>
          </a:p>
        </p:txBody>
      </p:sp>
    </p:spTree>
    <p:extLst>
      <p:ext uri="{BB962C8B-B14F-4D97-AF65-F5344CB8AC3E}">
        <p14:creationId xmlns:p14="http://schemas.microsoft.com/office/powerpoint/2010/main" val="4083919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A0313-F537-4ED0-973B-4729E10A826A}" type="datetimeFigureOut">
              <a:rPr lang="en-US" smtClean="0"/>
              <a:t>9/11/2024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92804-03A6-47F6-A893-4DDB8903A808}" type="slidenum">
              <a:rPr lang="en-US" smtClean="0"/>
              <a:t>‹#›</a:t>
            </a:fld>
            <a:endParaRPr lang="en-US" dirty="0"/>
          </a:p>
        </p:txBody>
      </p:sp>
    </p:spTree>
    <p:extLst>
      <p:ext uri="{BB962C8B-B14F-4D97-AF65-F5344CB8AC3E}">
        <p14:creationId xmlns:p14="http://schemas.microsoft.com/office/powerpoint/2010/main" val="294471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a:t>
            </a:fld>
            <a:endParaRPr lang="en-US" dirty="0"/>
          </a:p>
        </p:txBody>
      </p:sp>
    </p:spTree>
    <p:extLst>
      <p:ext uri="{BB962C8B-B14F-4D97-AF65-F5344CB8AC3E}">
        <p14:creationId xmlns:p14="http://schemas.microsoft.com/office/powerpoint/2010/main" val="64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10</a:t>
            </a:fld>
            <a:endParaRPr lang="en-US" dirty="0"/>
          </a:p>
        </p:txBody>
      </p:sp>
    </p:spTree>
    <p:extLst>
      <p:ext uri="{BB962C8B-B14F-4D97-AF65-F5344CB8AC3E}">
        <p14:creationId xmlns:p14="http://schemas.microsoft.com/office/powerpoint/2010/main" val="812729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11</a:t>
            </a:fld>
            <a:endParaRPr lang="en-US" dirty="0"/>
          </a:p>
        </p:txBody>
      </p:sp>
    </p:spTree>
    <p:extLst>
      <p:ext uri="{BB962C8B-B14F-4D97-AF65-F5344CB8AC3E}">
        <p14:creationId xmlns:p14="http://schemas.microsoft.com/office/powerpoint/2010/main" val="3618635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12</a:t>
            </a:fld>
            <a:endParaRPr lang="en-US" dirty="0"/>
          </a:p>
        </p:txBody>
      </p:sp>
    </p:spTree>
    <p:extLst>
      <p:ext uri="{BB962C8B-B14F-4D97-AF65-F5344CB8AC3E}">
        <p14:creationId xmlns:p14="http://schemas.microsoft.com/office/powerpoint/2010/main" val="2055013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13</a:t>
            </a:fld>
            <a:endParaRPr lang="en-US" dirty="0"/>
          </a:p>
        </p:txBody>
      </p:sp>
    </p:spTree>
    <p:extLst>
      <p:ext uri="{BB962C8B-B14F-4D97-AF65-F5344CB8AC3E}">
        <p14:creationId xmlns:p14="http://schemas.microsoft.com/office/powerpoint/2010/main" val="4284973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14</a:t>
            </a:fld>
            <a:endParaRPr lang="en-US" dirty="0"/>
          </a:p>
        </p:txBody>
      </p:sp>
    </p:spTree>
    <p:extLst>
      <p:ext uri="{BB962C8B-B14F-4D97-AF65-F5344CB8AC3E}">
        <p14:creationId xmlns:p14="http://schemas.microsoft.com/office/powerpoint/2010/main" val="1852171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15</a:t>
            </a:fld>
            <a:endParaRPr lang="en-US" dirty="0"/>
          </a:p>
        </p:txBody>
      </p:sp>
    </p:spTree>
    <p:extLst>
      <p:ext uri="{BB962C8B-B14F-4D97-AF65-F5344CB8AC3E}">
        <p14:creationId xmlns:p14="http://schemas.microsoft.com/office/powerpoint/2010/main" val="3918805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16</a:t>
            </a:fld>
            <a:endParaRPr lang="en-US" dirty="0"/>
          </a:p>
        </p:txBody>
      </p:sp>
    </p:spTree>
    <p:extLst>
      <p:ext uri="{BB962C8B-B14F-4D97-AF65-F5344CB8AC3E}">
        <p14:creationId xmlns:p14="http://schemas.microsoft.com/office/powerpoint/2010/main" val="425584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2</a:t>
            </a:fld>
            <a:endParaRPr lang="en-US" dirty="0"/>
          </a:p>
        </p:txBody>
      </p:sp>
    </p:spTree>
    <p:extLst>
      <p:ext uri="{BB962C8B-B14F-4D97-AF65-F5344CB8AC3E}">
        <p14:creationId xmlns:p14="http://schemas.microsoft.com/office/powerpoint/2010/main" val="183897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3</a:t>
            </a:fld>
            <a:endParaRPr lang="en-US" dirty="0"/>
          </a:p>
        </p:txBody>
      </p:sp>
    </p:spTree>
    <p:extLst>
      <p:ext uri="{BB962C8B-B14F-4D97-AF65-F5344CB8AC3E}">
        <p14:creationId xmlns:p14="http://schemas.microsoft.com/office/powerpoint/2010/main" val="2149324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4</a:t>
            </a:fld>
            <a:endParaRPr lang="en-US" dirty="0"/>
          </a:p>
        </p:txBody>
      </p:sp>
    </p:spTree>
    <p:extLst>
      <p:ext uri="{BB962C8B-B14F-4D97-AF65-F5344CB8AC3E}">
        <p14:creationId xmlns:p14="http://schemas.microsoft.com/office/powerpoint/2010/main" val="349583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5</a:t>
            </a:fld>
            <a:endParaRPr lang="en-US" dirty="0"/>
          </a:p>
        </p:txBody>
      </p:sp>
    </p:spTree>
    <p:extLst>
      <p:ext uri="{BB962C8B-B14F-4D97-AF65-F5344CB8AC3E}">
        <p14:creationId xmlns:p14="http://schemas.microsoft.com/office/powerpoint/2010/main" val="4194206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6</a:t>
            </a:fld>
            <a:endParaRPr lang="en-US" dirty="0"/>
          </a:p>
        </p:txBody>
      </p:sp>
    </p:spTree>
    <p:extLst>
      <p:ext uri="{BB962C8B-B14F-4D97-AF65-F5344CB8AC3E}">
        <p14:creationId xmlns:p14="http://schemas.microsoft.com/office/powerpoint/2010/main" val="384972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7</a:t>
            </a:fld>
            <a:endParaRPr lang="en-US" dirty="0"/>
          </a:p>
        </p:txBody>
      </p:sp>
    </p:spTree>
    <p:extLst>
      <p:ext uri="{BB962C8B-B14F-4D97-AF65-F5344CB8AC3E}">
        <p14:creationId xmlns:p14="http://schemas.microsoft.com/office/powerpoint/2010/main" val="4112993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8</a:t>
            </a:fld>
            <a:endParaRPr lang="en-US" dirty="0"/>
          </a:p>
        </p:txBody>
      </p:sp>
    </p:spTree>
    <p:extLst>
      <p:ext uri="{BB962C8B-B14F-4D97-AF65-F5344CB8AC3E}">
        <p14:creationId xmlns:p14="http://schemas.microsoft.com/office/powerpoint/2010/main" val="2273623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9</a:t>
            </a:fld>
            <a:endParaRPr lang="en-US" dirty="0"/>
          </a:p>
        </p:txBody>
      </p:sp>
    </p:spTree>
    <p:extLst>
      <p:ext uri="{BB962C8B-B14F-4D97-AF65-F5344CB8AC3E}">
        <p14:creationId xmlns:p14="http://schemas.microsoft.com/office/powerpoint/2010/main" val="260620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490472"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490472" y="3943232"/>
            <a:ext cx="9144000" cy="1655762"/>
          </a:xfrm>
        </p:spPr>
        <p:txBody>
          <a:bodyPr>
            <a:normAutofit/>
          </a:bodyPr>
          <a:lstStyle>
            <a:lvl1pPr marL="0" indent="0" algn="ctr">
              <a:lnSpc>
                <a:spcPct val="1100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13">
            <a:extLst>
              <a:ext uri="{FF2B5EF4-FFF2-40B4-BE49-F238E27FC236}">
                <a16:creationId xmlns:a16="http://schemas.microsoft.com/office/drawing/2014/main" id="{46538D75-00C2-DE73-4C65-FE94AC658370}"/>
              </a:ext>
            </a:extLst>
          </p:cNvPr>
          <p:cNvSpPr>
            <a:spLocks noGrp="1"/>
          </p:cNvSpPr>
          <p:nvPr>
            <p:ph type="dt" sz="half" idx="10"/>
          </p:nvPr>
        </p:nvSpPr>
        <p:spPr/>
        <p:txBody>
          <a:bodyPr/>
          <a:lstStyle/>
          <a:p>
            <a:r>
              <a:rPr lang="en-US"/>
              <a:t>20XX</a:t>
            </a:r>
            <a:endParaRPr lang="en-US" dirty="0"/>
          </a:p>
        </p:txBody>
      </p:sp>
      <p:sp>
        <p:nvSpPr>
          <p:cNvPr id="16" name="Footer Placeholder 15">
            <a:extLst>
              <a:ext uri="{FF2B5EF4-FFF2-40B4-BE49-F238E27FC236}">
                <a16:creationId xmlns:a16="http://schemas.microsoft.com/office/drawing/2014/main" id="{6B601B81-68C1-B63A-105C-EC637DF56CB7}"/>
              </a:ext>
            </a:extLst>
          </p:cNvPr>
          <p:cNvSpPr>
            <a:spLocks noGrp="1"/>
          </p:cNvSpPr>
          <p:nvPr>
            <p:ph type="ftr" sz="quarter" idx="11"/>
          </p:nvPr>
        </p:nvSpPr>
        <p:spPr/>
        <p:txBody>
          <a:bodyPr/>
          <a:lstStyle/>
          <a:p>
            <a:r>
              <a:rPr lang="en-US"/>
              <a:t>Sample Footer Text</a:t>
            </a:r>
            <a:endParaRPr lang="en-US" dirty="0"/>
          </a:p>
        </p:txBody>
      </p:sp>
      <p:sp>
        <p:nvSpPr>
          <p:cNvPr id="17" name="Slide Number Placeholder 16">
            <a:extLst>
              <a:ext uri="{FF2B5EF4-FFF2-40B4-BE49-F238E27FC236}">
                <a16:creationId xmlns:a16="http://schemas.microsoft.com/office/drawing/2014/main" id="{E9F3E495-0415-392A-9A07-34555BBC7F4C}"/>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27242765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2268C47-2910-B99C-EC67-F6649ADC29A4}"/>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D8019515-4A04-FBE0-E89C-86ECBB7E98A8}"/>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C3D9C272-2490-C827-9BE5-9CEE41850423}"/>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95805413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32613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43943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BFF68BE-C313-C839-B719-0339AC3444DF}"/>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A14F4E5F-FFF4-F934-3DD9-134F8D24262D}"/>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6CFE0F82-88EB-FAE2-FC02-99D5EE30110A}"/>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80520741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7D84AA-0BCE-9C85-4510-34EBAE061790}"/>
              </a:ext>
              <a:ext uri="{C183D7F6-B498-43B3-948B-1728B52AA6E4}">
                <adec:decorative xmlns:adec="http://schemas.microsoft.com/office/drawing/2017/decorative" val="1"/>
              </a:ext>
            </a:extLst>
          </p:cNvPr>
          <p:cNvGrpSpPr/>
          <p:nvPr userDrawn="1"/>
        </p:nvGrpSpPr>
        <p:grpSpPr>
          <a:xfrm>
            <a:off x="-1524" y="708955"/>
            <a:ext cx="12193526" cy="5463893"/>
            <a:chOff x="-1524" y="708955"/>
            <a:chExt cx="12193526" cy="5463893"/>
          </a:xfrm>
        </p:grpSpPr>
        <p:sp>
          <p:nvSpPr>
            <p:cNvPr id="5" name="Rectangle 4">
              <a:extLst>
                <a:ext uri="{FF2B5EF4-FFF2-40B4-BE49-F238E27FC236}">
                  <a16:creationId xmlns:a16="http://schemas.microsoft.com/office/drawing/2014/main" id="{E41002A6-9DB7-26A1-2425-8C496B953CA4}"/>
                </a:ext>
              </a:extLst>
            </p:cNvPr>
            <p:cNvSpPr/>
            <p:nvPr userDrawn="1"/>
          </p:nvSpPr>
          <p:spPr>
            <a:xfrm>
              <a:off x="-1524" y="709613"/>
              <a:ext cx="12192000" cy="5463235"/>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a:extLst>
                <a:ext uri="{FF2B5EF4-FFF2-40B4-BE49-F238E27FC236}">
                  <a16:creationId xmlns:a16="http://schemas.microsoft.com/office/drawing/2014/main" id="{9F029623-B14D-1CDC-9D8F-47D563937B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3670" t="-7182" r="-9886" b="52046"/>
            <a:stretch/>
          </p:blipFill>
          <p:spPr>
            <a:xfrm>
              <a:off x="-1" y="1162050"/>
              <a:ext cx="5568949" cy="5009032"/>
            </a:xfrm>
            <a:prstGeom prst="rect">
              <a:avLst/>
            </a:prstGeom>
          </p:spPr>
        </p:pic>
        <p:pic>
          <p:nvPicPr>
            <p:cNvPr id="26" name="Graphic 25">
              <a:extLst>
                <a:ext uri="{FF2B5EF4-FFF2-40B4-BE49-F238E27FC236}">
                  <a16:creationId xmlns:a16="http://schemas.microsoft.com/office/drawing/2014/main" id="{B4D8031F-ED2A-8D7E-D369-6BF3256FE3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6" t="-7183" r="44925" b="48899"/>
            <a:stretch/>
          </p:blipFill>
          <p:spPr>
            <a:xfrm rot="16200000">
              <a:off x="7239292" y="366674"/>
              <a:ext cx="4610430" cy="5294991"/>
            </a:xfrm>
            <a:prstGeom prst="rect">
              <a:avLst/>
            </a:prstGeom>
          </p:spPr>
        </p:pic>
      </p:grpSp>
      <p:cxnSp>
        <p:nvCxnSpPr>
          <p:cNvPr id="15" name="Straight Connector 14">
            <a:extLst>
              <a:ext uri="{FF2B5EF4-FFF2-40B4-BE49-F238E27FC236}">
                <a16:creationId xmlns:a16="http://schemas.microsoft.com/office/drawing/2014/main" id="{8A28D3FB-54EA-410D-A062-8F118E5D0CD7}"/>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93477A-1279-4BCC-8257-14CC2361F898}"/>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97F04C86-E215-DFBB-8302-70BCCDFC2DB8}"/>
              </a:ext>
              <a:ext uri="{C183D7F6-B498-43B3-948B-1728B52AA6E4}">
                <adec:decorative xmlns:adec="http://schemas.microsoft.com/office/drawing/2017/decorative" val="1"/>
              </a:ext>
            </a:extLst>
          </p:cNvPr>
          <p:cNvCxnSpPr>
            <a:cxnSpLocks/>
          </p:cNvCxnSpPr>
          <p:nvPr userDrawn="1"/>
        </p:nvCxnSpPr>
        <p:spPr>
          <a:xfrm>
            <a:off x="0" y="708956"/>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29577F-647F-5850-5636-6ED05B99595F}"/>
              </a:ext>
              <a:ext uri="{C183D7F6-B498-43B3-948B-1728B52AA6E4}">
                <adec:decorative xmlns:adec="http://schemas.microsoft.com/office/drawing/2017/decorative" val="1"/>
              </a:ext>
            </a:extLst>
          </p:cNvPr>
          <p:cNvCxnSpPr>
            <a:cxnSpLocks/>
          </p:cNvCxnSpPr>
          <p:nvPr userDrawn="1"/>
        </p:nvCxnSpPr>
        <p:spPr>
          <a:xfrm flipV="1">
            <a:off x="694828"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CBFB4F-DC16-FC59-E9E7-B92910449EB8}"/>
              </a:ext>
              <a:ext uri="{C183D7F6-B498-43B3-948B-1728B52AA6E4}">
                <adec:decorative xmlns:adec="http://schemas.microsoft.com/office/drawing/2017/decorative" val="1"/>
              </a:ext>
            </a:extLst>
          </p:cNvPr>
          <p:cNvCxnSpPr>
            <a:cxnSpLocks/>
          </p:cNvCxnSpPr>
          <p:nvPr userDrawn="1"/>
        </p:nvCxnSpPr>
        <p:spPr>
          <a:xfrm>
            <a:off x="0" y="616429"/>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3690604-E7DB-AFA3-7E13-CAFF46FF50F6}"/>
              </a:ext>
              <a:ext uri="{C183D7F6-B498-43B3-948B-1728B52AA6E4}">
                <adec:decorative xmlns:adec="http://schemas.microsoft.com/office/drawing/2017/decorative" val="1"/>
              </a:ext>
            </a:extLst>
          </p:cNvPr>
          <p:cNvCxnSpPr>
            <a:cxnSpLocks/>
          </p:cNvCxnSpPr>
          <p:nvPr userDrawn="1"/>
        </p:nvCxnSpPr>
        <p:spPr>
          <a:xfrm>
            <a:off x="0" y="627968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E2874C2-BA39-4778-DC11-487CC4FCADC3}"/>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D6334D-FB4A-4843-F2FB-1CAC50021C4D}"/>
              </a:ext>
              <a:ext uri="{C183D7F6-B498-43B3-948B-1728B52AA6E4}">
                <adec:decorative xmlns:adec="http://schemas.microsoft.com/office/drawing/2017/decorative" val="1"/>
              </a:ext>
            </a:extLst>
          </p:cNvPr>
          <p:cNvCxnSpPr>
            <a:cxnSpLocks/>
          </p:cNvCxnSpPr>
          <p:nvPr userDrawn="1"/>
        </p:nvCxnSpPr>
        <p:spPr>
          <a:xfrm flipV="1">
            <a:off x="586958"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C043C06-5053-E291-E708-44B684DC523C}"/>
              </a:ext>
            </a:extLst>
          </p:cNvPr>
          <p:cNvSpPr>
            <a:spLocks noGrp="1"/>
          </p:cNvSpPr>
          <p:nvPr>
            <p:ph type="title" hasCustomPrompt="1"/>
          </p:nvPr>
        </p:nvSpPr>
        <p:spPr>
          <a:xfrm>
            <a:off x="1828932" y="1115167"/>
            <a:ext cx="8534136" cy="4655385"/>
          </a:xfrm>
        </p:spPr>
        <p:txBody>
          <a:bodyPr>
            <a:noAutofit/>
          </a:bodyPr>
          <a:lstStyle>
            <a:lvl1pPr algn="ctr">
              <a:defRPr sz="7200"/>
            </a:lvl1pPr>
          </a:lstStyle>
          <a:p>
            <a:r>
              <a:rPr lang="en-US" dirty="0"/>
              <a:t>Click to add title</a:t>
            </a:r>
          </a:p>
        </p:txBody>
      </p:sp>
    </p:spTree>
    <p:extLst>
      <p:ext uri="{BB962C8B-B14F-4D97-AF65-F5344CB8AC3E}">
        <p14:creationId xmlns:p14="http://schemas.microsoft.com/office/powerpoint/2010/main" val="1268248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2EA47A-F66B-4005-A5A4-458E90C0968A}"/>
              </a:ext>
            </a:extLst>
          </p:cNvPr>
          <p:cNvSpPr>
            <a:spLocks noGrp="1"/>
          </p:cNvSpPr>
          <p:nvPr>
            <p:ph type="ctrTitle" hasCustomPrompt="1"/>
          </p:nvPr>
        </p:nvSpPr>
        <p:spPr>
          <a:xfrm>
            <a:off x="422897" y="576263"/>
            <a:ext cx="5646541" cy="3304494"/>
          </a:xfrm>
        </p:spPr>
        <p:txBody>
          <a:bodyPr anchor="b" anchorCtr="0">
            <a:normAutofit/>
          </a:bodyPr>
          <a:lstStyle>
            <a:lvl1pPr>
              <a:defRPr sz="4400"/>
            </a:lvl1pPr>
          </a:lstStyle>
          <a:p>
            <a:pPr algn="l">
              <a:lnSpc>
                <a:spcPts val="5800"/>
              </a:lnSpc>
            </a:pPr>
            <a:r>
              <a:rPr lang="en-US" sz="4800" dirty="0"/>
              <a:t>Click to add title </a:t>
            </a:r>
          </a:p>
        </p:txBody>
      </p:sp>
      <p:sp>
        <p:nvSpPr>
          <p:cNvPr id="4" name="Rectangle 3">
            <a:extLst>
              <a:ext uri="{FF2B5EF4-FFF2-40B4-BE49-F238E27FC236}">
                <a16:creationId xmlns:a16="http://schemas.microsoft.com/office/drawing/2014/main" id="{39415B1A-CA14-E219-0C7F-0B38B168475A}"/>
              </a:ext>
              <a:ext uri="{C183D7F6-B498-43B3-948B-1728B52AA6E4}">
                <adec:decorative xmlns:adec="http://schemas.microsoft.com/office/drawing/2017/decorative" val="1"/>
              </a:ext>
            </a:extLst>
          </p:cNvPr>
          <p:cNvSpPr/>
          <p:nvPr userDrawn="1"/>
        </p:nvSpPr>
        <p:spPr>
          <a:xfrm>
            <a:off x="6483096" y="1"/>
            <a:ext cx="5013088"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92BA35BB-6689-91C0-7D75-944092B3CDB5}"/>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1949B5-8206-3159-8E9E-E95F2A9AA4EA}"/>
              </a:ext>
              <a:ext uri="{C183D7F6-B498-43B3-948B-1728B52AA6E4}">
                <adec:decorative xmlns:adec="http://schemas.microsoft.com/office/drawing/2017/decorative" val="1"/>
              </a:ext>
            </a:extLst>
          </p:cNvPr>
          <p:cNvCxnSpPr>
            <a:cxnSpLocks/>
          </p:cNvCxnSpPr>
          <p:nvPr userDrawn="1"/>
        </p:nvCxnSpPr>
        <p:spPr>
          <a:xfrm flipV="1">
            <a:off x="6483096"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7BFBC-DA17-6BEB-A937-333E9504DD6D}"/>
              </a:ext>
              <a:ext uri="{C183D7F6-B498-43B3-948B-1728B52AA6E4}">
                <adec:decorative xmlns:adec="http://schemas.microsoft.com/office/drawing/2017/decorative" val="1"/>
              </a:ext>
            </a:extLst>
          </p:cNvPr>
          <p:cNvCxnSpPr>
            <a:cxnSpLocks/>
          </p:cNvCxnSpPr>
          <p:nvPr userDrawn="1"/>
        </p:nvCxnSpPr>
        <p:spPr>
          <a:xfrm flipV="1">
            <a:off x="6363569"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DF9A5C70-EFC4-1BAB-285F-B317FAF4744B}"/>
              </a:ext>
            </a:extLst>
          </p:cNvPr>
          <p:cNvSpPr>
            <a:spLocks noGrp="1"/>
          </p:cNvSpPr>
          <p:nvPr>
            <p:ph type="body" sz="quarter" idx="10" hasCustomPrompt="1"/>
          </p:nvPr>
        </p:nvSpPr>
        <p:spPr>
          <a:xfrm>
            <a:off x="422275" y="4148138"/>
            <a:ext cx="5673726" cy="1528762"/>
          </a:xfrm>
        </p:spPr>
        <p:txBody>
          <a:bodyPr/>
          <a:lstStyle>
            <a:lvl1pPr marL="0" indent="0">
              <a:buNone/>
              <a:defRPr/>
            </a:lvl1pPr>
          </a:lstStyle>
          <a:p>
            <a:pPr lvl="0"/>
            <a:r>
              <a:rPr lang="en-US" dirty="0"/>
              <a:t>Click to add subtitle</a:t>
            </a:r>
          </a:p>
        </p:txBody>
      </p:sp>
      <p:pic>
        <p:nvPicPr>
          <p:cNvPr id="16" name="Graphic 15">
            <a:extLst>
              <a:ext uri="{FF2B5EF4-FFF2-40B4-BE49-F238E27FC236}">
                <a16:creationId xmlns:a16="http://schemas.microsoft.com/office/drawing/2014/main" id="{C073F905-5A3E-F9EB-B095-7A3A17C1ED33}"/>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49" t="13424" r="28018" b="11087"/>
          <a:stretch/>
        </p:blipFill>
        <p:spPr>
          <a:xfrm>
            <a:off x="6472427" y="0"/>
            <a:ext cx="5023757" cy="6858000"/>
          </a:xfrm>
          <a:prstGeom prst="rect">
            <a:avLst/>
          </a:prstGeom>
        </p:spPr>
      </p:pic>
    </p:spTree>
    <p:extLst>
      <p:ext uri="{BB962C8B-B14F-4D97-AF65-F5344CB8AC3E}">
        <p14:creationId xmlns:p14="http://schemas.microsoft.com/office/powerpoint/2010/main" val="966301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77B93E-437F-D9D6-D3D1-6DE5F025A4CD}"/>
              </a:ext>
              <a:ext uri="{C183D7F6-B498-43B3-948B-1728B52AA6E4}">
                <adec:decorative xmlns:adec="http://schemas.microsoft.com/office/drawing/2017/decorative" val="1"/>
              </a:ext>
            </a:extLst>
          </p:cNvPr>
          <p:cNvSpPr/>
          <p:nvPr userDrawn="1"/>
        </p:nvSpPr>
        <p:spPr>
          <a:xfrm>
            <a:off x="10744200" y="1"/>
            <a:ext cx="751984"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B74AAE1C-171A-32A3-E6FD-75252CAB8759}"/>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796" t="12194" r="49125" b="12256"/>
          <a:stretch/>
        </p:blipFill>
        <p:spPr>
          <a:xfrm>
            <a:off x="10732660" y="-5609"/>
            <a:ext cx="763524" cy="6863608"/>
          </a:xfrm>
          <a:prstGeom prst="rect">
            <a:avLst/>
          </a:prstGeom>
        </p:spPr>
      </p:pic>
      <p:sp>
        <p:nvSpPr>
          <p:cNvPr id="13" name="Title 1">
            <a:extLst>
              <a:ext uri="{FF2B5EF4-FFF2-40B4-BE49-F238E27FC236}">
                <a16:creationId xmlns:a16="http://schemas.microsoft.com/office/drawing/2014/main" id="{F581E4B7-6D97-63BF-7E87-5E71F8BD8C58}"/>
              </a:ext>
            </a:extLst>
          </p:cNvPr>
          <p:cNvSpPr>
            <a:spLocks noGrp="1"/>
          </p:cNvSpPr>
          <p:nvPr>
            <p:ph type="title" hasCustomPrompt="1"/>
          </p:nvPr>
        </p:nvSpPr>
        <p:spPr>
          <a:xfrm>
            <a:off x="422178" y="365125"/>
            <a:ext cx="9733538" cy="1325563"/>
          </a:xfrm>
        </p:spPr>
        <p:txBody>
          <a:bodyPr>
            <a:normAutofit/>
          </a:bodyPr>
          <a:lstStyle>
            <a:lvl1pPr>
              <a:defRPr sz="4400"/>
            </a:lvl1pPr>
          </a:lstStyle>
          <a:p>
            <a:r>
              <a:rPr lang="en-US" dirty="0"/>
              <a:t>Click to add title</a:t>
            </a:r>
          </a:p>
        </p:txBody>
      </p:sp>
      <p:sp>
        <p:nvSpPr>
          <p:cNvPr id="9" name="Content Placeholder 2">
            <a:extLst>
              <a:ext uri="{FF2B5EF4-FFF2-40B4-BE49-F238E27FC236}">
                <a16:creationId xmlns:a16="http://schemas.microsoft.com/office/drawing/2014/main" id="{5B630934-DBD2-4535-961F-B198ABA2D05B}"/>
              </a:ext>
            </a:extLst>
          </p:cNvPr>
          <p:cNvSpPr>
            <a:spLocks noGrp="1"/>
          </p:cNvSpPr>
          <p:nvPr>
            <p:ph idx="1" hasCustomPrompt="1"/>
          </p:nvPr>
        </p:nvSpPr>
        <p:spPr>
          <a:xfrm>
            <a:off x="419106" y="2198915"/>
            <a:ext cx="9741183" cy="3345316"/>
          </a:xfrm>
        </p:spPr>
        <p:txBody>
          <a:bodyPr anchor="t" anchorCtr="0">
            <a:normAutofit/>
          </a:bodyPr>
          <a:lstStyle>
            <a:lvl1pPr marL="0" indent="0">
              <a:buNone/>
              <a:defRPr sz="1800" baseline="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solidFill>
                <a:schemeClr val="tx1"/>
              </a:solidFill>
            </a:endParaRPr>
          </a:p>
        </p:txBody>
      </p:sp>
      <p:cxnSp>
        <p:nvCxnSpPr>
          <p:cNvPr id="14" name="Straight Connector 13">
            <a:extLst>
              <a:ext uri="{FF2B5EF4-FFF2-40B4-BE49-F238E27FC236}">
                <a16:creationId xmlns:a16="http://schemas.microsoft.com/office/drawing/2014/main" id="{0020D2A6-7700-487F-AC7E-A5A2C30DC1BF}"/>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C30D6A-6415-42E1-89E9-EF806C3FE339}"/>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E05DBF26-BAB3-D5FD-5EA7-310263D4CA95}"/>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cxnSp>
        <p:nvCxnSpPr>
          <p:cNvPr id="3" name="Straight Connector 2">
            <a:extLst>
              <a:ext uri="{FF2B5EF4-FFF2-40B4-BE49-F238E27FC236}">
                <a16:creationId xmlns:a16="http://schemas.microsoft.com/office/drawing/2014/main" id="{6940584B-2A03-52F7-B667-9CD1A2BD7857}"/>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3C0872-DC48-53B1-8569-7A913D92D8D1}"/>
              </a:ext>
              <a:ext uri="{C183D7F6-B498-43B3-948B-1728B52AA6E4}">
                <adec:decorative xmlns:adec="http://schemas.microsoft.com/office/drawing/2017/decorative" val="1"/>
              </a:ext>
            </a:extLst>
          </p:cNvPr>
          <p:cNvCxnSpPr>
            <a:cxnSpLocks/>
          </p:cNvCxnSpPr>
          <p:nvPr userDrawn="1"/>
        </p:nvCxnSpPr>
        <p:spPr>
          <a:xfrm flipV="1">
            <a:off x="10744200"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635D700-0F05-E0E7-FB42-2FC890C26C08}"/>
              </a:ext>
              <a:ext uri="{C183D7F6-B498-43B3-948B-1728B52AA6E4}">
                <adec:decorative xmlns:adec="http://schemas.microsoft.com/office/drawing/2017/decorative" val="1"/>
              </a:ext>
            </a:extLst>
          </p:cNvPr>
          <p:cNvCxnSpPr>
            <a:cxnSpLocks/>
          </p:cNvCxnSpPr>
          <p:nvPr userDrawn="1"/>
        </p:nvCxnSpPr>
        <p:spPr>
          <a:xfrm flipV="1">
            <a:off x="10630770"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C00B3F-62BE-8535-5239-46279DF1B7E6}"/>
              </a:ext>
              <a:ext uri="{C183D7F6-B498-43B3-948B-1728B52AA6E4}">
                <adec:decorative xmlns:adec="http://schemas.microsoft.com/office/drawing/2017/decorative" val="1"/>
              </a:ext>
            </a:extLst>
          </p:cNvPr>
          <p:cNvCxnSpPr>
            <a:cxnSpLocks/>
          </p:cNvCxnSpPr>
          <p:nvPr userDrawn="1"/>
        </p:nvCxnSpPr>
        <p:spPr>
          <a:xfrm>
            <a:off x="0" y="6052457"/>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41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B6FBD3-8FFB-2E51-CAC4-CFB7B5AFBB37}"/>
              </a:ext>
              <a:ext uri="{C183D7F6-B498-43B3-948B-1728B52AA6E4}">
                <adec:decorative xmlns:adec="http://schemas.microsoft.com/office/drawing/2017/decorative" val="1"/>
              </a:ext>
            </a:extLst>
          </p:cNvPr>
          <p:cNvSpPr/>
          <p:nvPr userDrawn="1"/>
        </p:nvSpPr>
        <p:spPr>
          <a:xfrm rot="10800000">
            <a:off x="11491640" y="0"/>
            <a:ext cx="708823" cy="713232"/>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472F9955-0460-4A20-8FC6-300595560010}"/>
              </a:ext>
            </a:extLst>
          </p:cNvPr>
          <p:cNvSpPr>
            <a:spLocks noGrp="1"/>
          </p:cNvSpPr>
          <p:nvPr>
            <p:ph type="title" hasCustomPrompt="1"/>
          </p:nvPr>
        </p:nvSpPr>
        <p:spPr>
          <a:xfrm>
            <a:off x="422178" y="365125"/>
            <a:ext cx="10660350" cy="1325563"/>
          </a:xfrm>
        </p:spPr>
        <p:txBody>
          <a:bodyPr>
            <a:normAutofit/>
          </a:bodyPr>
          <a:lstStyle>
            <a:lvl1pPr>
              <a:defRPr sz="4400"/>
            </a:lvl1pPr>
          </a:lstStyle>
          <a:p>
            <a:r>
              <a:rPr lang="en-US" dirty="0"/>
              <a:t>Click to add title</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hasCustomPrompt="1"/>
          </p:nvPr>
        </p:nvSpPr>
        <p:spPr>
          <a:xfrm>
            <a:off x="422178" y="2198914"/>
            <a:ext cx="5157787" cy="3455925"/>
          </a:xfrm>
        </p:spPr>
        <p:txBody>
          <a:bodyPr>
            <a:normAutofit/>
          </a:bodyPr>
          <a:lstStyle>
            <a:lvl1pPr marL="0" indent="0">
              <a:spcBef>
                <a:spcPts val="1000"/>
              </a:spcBef>
              <a:buNone/>
              <a:defRPr sz="1800"/>
            </a:lvl1pPr>
            <a:lvl2pPr marL="228600">
              <a:spcBef>
                <a:spcPts val="1000"/>
              </a:spcBef>
              <a:defRPr sz="1800"/>
            </a:lvl2pPr>
            <a:lvl3pPr marL="685800">
              <a:spcBef>
                <a:spcPts val="1000"/>
              </a:spcBef>
              <a:defRPr sz="1800"/>
            </a:lvl3pPr>
            <a:lvl4pPr marL="1143000">
              <a:spcBef>
                <a:spcPts val="1000"/>
              </a:spcBef>
              <a:defRPr sz="1800"/>
            </a:lvl4pPr>
            <a:lvl5pPr marL="1600200">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198C3F1-4E77-7888-CDB8-CF9406E4A2E0}"/>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493561D3-90F6-AD82-BCFE-90F9427D867B}"/>
              </a:ext>
            </a:extLst>
          </p:cNvPr>
          <p:cNvSpPr>
            <a:spLocks noGrp="1"/>
          </p:cNvSpPr>
          <p:nvPr>
            <p:ph type="ftr" sz="quarter" idx="11"/>
          </p:nvPr>
        </p:nvSpPr>
        <p:spPr/>
        <p:txBody>
          <a:bodyPr/>
          <a:lstStyle/>
          <a:p>
            <a:r>
              <a:rPr lang="en-US" dirty="0"/>
              <a:t>Sample Footer Text</a:t>
            </a:r>
          </a:p>
        </p:txBody>
      </p:sp>
      <p:sp>
        <p:nvSpPr>
          <p:cNvPr id="12" name="Slide Number Placeholder 11">
            <a:extLst>
              <a:ext uri="{FF2B5EF4-FFF2-40B4-BE49-F238E27FC236}">
                <a16:creationId xmlns:a16="http://schemas.microsoft.com/office/drawing/2014/main" id="{932F9B33-3FA7-526F-7B45-342EB64A1CDB}"/>
              </a:ext>
            </a:extLst>
          </p:cNvPr>
          <p:cNvSpPr>
            <a:spLocks noGrp="1"/>
          </p:cNvSpPr>
          <p:nvPr>
            <p:ph type="sldNum" sz="quarter" idx="12"/>
          </p:nvPr>
        </p:nvSpPr>
        <p:spPr>
          <a:xfrm>
            <a:off x="11503152" y="0"/>
            <a:ext cx="685800" cy="685800"/>
          </a:xfrm>
        </p:spPr>
        <p:txBody>
          <a:bodyPr/>
          <a:lstStyle/>
          <a:p>
            <a:fld id="{3A4F6043-7A67-491B-98BC-F933DED7226D}" type="slidenum">
              <a:rPr lang="en-US" smtClean="0"/>
              <a:pPr/>
              <a:t>‹#›</a:t>
            </a:fld>
            <a:endParaRPr lang="en-US" dirty="0"/>
          </a:p>
        </p:txBody>
      </p:sp>
      <p:sp>
        <p:nvSpPr>
          <p:cNvPr id="3" name="Content Placeholder 3">
            <a:extLst>
              <a:ext uri="{FF2B5EF4-FFF2-40B4-BE49-F238E27FC236}">
                <a16:creationId xmlns:a16="http://schemas.microsoft.com/office/drawing/2014/main" id="{E620B83B-1673-865A-1958-873C4765EFA0}"/>
              </a:ext>
            </a:extLst>
          </p:cNvPr>
          <p:cNvSpPr>
            <a:spLocks noGrp="1"/>
          </p:cNvSpPr>
          <p:nvPr>
            <p:ph sz="half" idx="13" hasCustomPrompt="1"/>
          </p:nvPr>
        </p:nvSpPr>
        <p:spPr>
          <a:xfrm>
            <a:off x="5924741" y="2198913"/>
            <a:ext cx="5157787" cy="3455925"/>
          </a:xfrm>
        </p:spPr>
        <p:txBody>
          <a:bodyPr>
            <a:normAutofit/>
          </a:bodyPr>
          <a:lstStyle>
            <a:lvl1pPr marL="0" indent="0">
              <a:spcBef>
                <a:spcPts val="1000"/>
              </a:spcBef>
              <a:buNone/>
              <a:defRPr sz="1800"/>
            </a:lvl1pPr>
            <a:lvl2pPr marL="228600">
              <a:spcBef>
                <a:spcPts val="1000"/>
              </a:spcBef>
              <a:defRPr sz="1800"/>
            </a:lvl2pPr>
            <a:lvl3pPr marL="685800">
              <a:spcBef>
                <a:spcPts val="1000"/>
              </a:spcBef>
              <a:defRPr sz="1800"/>
            </a:lvl3pPr>
            <a:lvl4pPr marL="1143000">
              <a:spcBef>
                <a:spcPts val="1000"/>
              </a:spcBef>
              <a:defRPr sz="1800"/>
            </a:lvl4pPr>
            <a:lvl5pPr marL="1600200">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8902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two Content 2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hasCustomPrompt="1"/>
          </p:nvPr>
        </p:nvSpPr>
        <p:spPr>
          <a:xfrm>
            <a:off x="420624" y="365125"/>
            <a:ext cx="10654936" cy="1325563"/>
          </a:xfrm>
        </p:spPr>
        <p:txBody>
          <a:bodyPr>
            <a:normAutofit/>
          </a:bodyPr>
          <a:lstStyle>
            <a:lvl1pPr>
              <a:defRPr sz="4400"/>
            </a:lvl1pPr>
          </a:lstStyle>
          <a:p>
            <a:r>
              <a:rPr lang="en-US" sz="4400" dirty="0"/>
              <a:t>Click to add title </a:t>
            </a:r>
            <a:endParaRPr lang="en-US" dirty="0"/>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hasCustomPrompt="1"/>
          </p:nvPr>
        </p:nvSpPr>
        <p:spPr>
          <a:xfrm>
            <a:off x="7105342" y="2198914"/>
            <a:ext cx="3970218" cy="3445987"/>
          </a:xfrm>
        </p:spPr>
        <p:txBody>
          <a:bodyPr>
            <a:normAutofit/>
          </a:bodyPr>
          <a:lstStyle>
            <a:lvl1pPr>
              <a:defRPr sz="1800"/>
            </a:lvl1pPr>
            <a:lvl2pPr>
              <a:defRPr sz="1800"/>
            </a:lvl2pPr>
            <a:lvl3pPr>
              <a:defRPr sz="1400"/>
            </a:lvl3pPr>
            <a:lvl4pPr>
              <a:defRPr sz="1200"/>
            </a:lvl4pPr>
            <a:lvl5pPr>
              <a:defRPr sz="11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845EA08-ECD8-E8B5-40BF-E899F315098D}"/>
              </a:ext>
            </a:extLst>
          </p:cNvPr>
          <p:cNvSpPr>
            <a:spLocks noGrp="1"/>
          </p:cNvSpPr>
          <p:nvPr>
            <p:ph type="sldNum" sz="quarter" idx="1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sp>
        <p:nvSpPr>
          <p:cNvPr id="12" name="Rectangle 11">
            <a:extLst>
              <a:ext uri="{FF2B5EF4-FFF2-40B4-BE49-F238E27FC236}">
                <a16:creationId xmlns:a16="http://schemas.microsoft.com/office/drawing/2014/main" id="{100C4E27-95CA-78A5-BD7A-6109D75C8AE0}"/>
              </a:ext>
              <a:ext uri="{C183D7F6-B498-43B3-948B-1728B52AA6E4}">
                <adec:decorative xmlns:adec="http://schemas.microsoft.com/office/drawing/2017/decorative" val="1"/>
              </a:ext>
            </a:extLst>
          </p:cNvPr>
          <p:cNvSpPr/>
          <p:nvPr userDrawn="1"/>
        </p:nvSpPr>
        <p:spPr>
          <a:xfrm rot="10800000">
            <a:off x="11504656" y="2020824"/>
            <a:ext cx="687343" cy="1896697"/>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3" name="Content Placeholder 3">
            <a:extLst>
              <a:ext uri="{FF2B5EF4-FFF2-40B4-BE49-F238E27FC236}">
                <a16:creationId xmlns:a16="http://schemas.microsoft.com/office/drawing/2014/main" id="{8AE4F7BC-B724-2456-4104-1C5E254EEF37}"/>
              </a:ext>
            </a:extLst>
          </p:cNvPr>
          <p:cNvSpPr>
            <a:spLocks noGrp="1"/>
          </p:cNvSpPr>
          <p:nvPr>
            <p:ph sz="half" idx="15" hasCustomPrompt="1"/>
          </p:nvPr>
        </p:nvSpPr>
        <p:spPr>
          <a:xfrm>
            <a:off x="422178" y="2198914"/>
            <a:ext cx="6487908" cy="3455925"/>
          </a:xfrm>
        </p:spPr>
        <p:txBody>
          <a:bodyPr>
            <a:normAutofit/>
          </a:bodyPr>
          <a:lstStyle>
            <a:lvl1pPr marL="0" indent="0">
              <a:spcBef>
                <a:spcPts val="1000"/>
              </a:spcBef>
              <a:buNone/>
              <a:defRPr sz="1800"/>
            </a:lvl1pPr>
            <a:lvl2pPr marL="228600">
              <a:spcBef>
                <a:spcPts val="1000"/>
              </a:spcBef>
              <a:defRPr sz="1800"/>
            </a:lvl2pPr>
            <a:lvl3pPr marL="685800">
              <a:spcBef>
                <a:spcPts val="1000"/>
              </a:spcBef>
              <a:defRPr sz="1800"/>
            </a:lvl3pPr>
            <a:lvl4pPr marL="1143000">
              <a:spcBef>
                <a:spcPts val="1000"/>
              </a:spcBef>
              <a:defRPr sz="1800"/>
            </a:lvl4pPr>
            <a:lvl5pPr marL="1600200">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3228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408E76-0AE4-495F-87FB-5DD280A91DCB}"/>
              </a:ext>
              <a:ext uri="{C183D7F6-B498-43B3-948B-1728B52AA6E4}">
                <adec:decorative xmlns:adec="http://schemas.microsoft.com/office/drawing/2017/decorative" val="1"/>
              </a:ext>
            </a:extLst>
          </p:cNvPr>
          <p:cNvSpPr/>
          <p:nvPr userDrawn="1"/>
        </p:nvSpPr>
        <p:spPr>
          <a:xfrm rot="10800000">
            <a:off x="11491640" y="5610"/>
            <a:ext cx="708823" cy="713232"/>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3" name="Title 2">
            <a:extLst>
              <a:ext uri="{FF2B5EF4-FFF2-40B4-BE49-F238E27FC236}">
                <a16:creationId xmlns:a16="http://schemas.microsoft.com/office/drawing/2014/main" id="{99F130D9-40F7-D817-3F42-72C9D585799A}"/>
              </a:ext>
            </a:extLst>
          </p:cNvPr>
          <p:cNvSpPr>
            <a:spLocks noGrp="1"/>
          </p:cNvSpPr>
          <p:nvPr>
            <p:ph type="title" hasCustomPrompt="1"/>
          </p:nvPr>
        </p:nvSpPr>
        <p:spPr>
          <a:xfrm>
            <a:off x="393843" y="667582"/>
            <a:ext cx="5102717" cy="2482018"/>
          </a:xfrm>
        </p:spPr>
        <p:txBody>
          <a:bodyPr anchor="t" anchorCtr="0">
            <a:noAutofit/>
          </a:bodyPr>
          <a:lstStyle>
            <a:lvl1pPr>
              <a:defRPr sz="4400"/>
            </a:lvl1pPr>
          </a:lstStyle>
          <a:p>
            <a:r>
              <a:rPr lang="en-US" sz="4400" dirty="0"/>
              <a:t>Click to add title </a:t>
            </a:r>
            <a:endParaRPr lang="en-US" dirty="0"/>
          </a:p>
        </p:txBody>
      </p:sp>
      <p:sp>
        <p:nvSpPr>
          <p:cNvPr id="8" name="Content Placeholder 7">
            <a:extLst>
              <a:ext uri="{FF2B5EF4-FFF2-40B4-BE49-F238E27FC236}">
                <a16:creationId xmlns:a16="http://schemas.microsoft.com/office/drawing/2014/main" id="{488A7439-0E5E-18D2-A4C7-D377032ED256}"/>
              </a:ext>
            </a:extLst>
          </p:cNvPr>
          <p:cNvSpPr>
            <a:spLocks noGrp="1"/>
          </p:cNvSpPr>
          <p:nvPr>
            <p:ph sz="quarter" idx="15" hasCustomPrompt="1"/>
          </p:nvPr>
        </p:nvSpPr>
        <p:spPr>
          <a:xfrm>
            <a:off x="5668964" y="667582"/>
            <a:ext cx="5827220" cy="2482018"/>
          </a:xfrm>
        </p:spPr>
        <p:txBody>
          <a:bodyPr tIns="91440">
            <a:normAutofit/>
          </a:bodyPr>
          <a:lstStyle>
            <a:lvl1pPr marL="0" indent="0">
              <a:buNone/>
              <a:defRPr sz="180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D3471630-9EC8-4C68-B4D8-D98C242DBE0F}"/>
              </a:ext>
            </a:extLst>
          </p:cNvPr>
          <p:cNvSpPr>
            <a:spLocks noGrp="1"/>
          </p:cNvSpPr>
          <p:nvPr>
            <p:ph type="pic" sz="quarter" idx="13"/>
          </p:nvPr>
        </p:nvSpPr>
        <p:spPr>
          <a:xfrm>
            <a:off x="393843" y="3362959"/>
            <a:ext cx="11102339" cy="2827459"/>
          </a:xfrm>
          <a:solidFill>
            <a:schemeClr val="accent3"/>
          </a:solidFill>
        </p:spPr>
        <p:txBody>
          <a:bodyPr>
            <a:normAutofit/>
          </a:bodyPr>
          <a:lstStyle>
            <a:lvl1pPr marL="0" indent="0" algn="ctr">
              <a:buNone/>
              <a:defRPr sz="1800"/>
            </a:lvl1pPr>
          </a:lstStyle>
          <a:p>
            <a:r>
              <a:rPr lang="en-US"/>
              <a:t>Click icon to add picture</a:t>
            </a:r>
            <a:endParaRPr lang="en-US" dirty="0"/>
          </a:p>
        </p:txBody>
      </p:sp>
      <p:sp>
        <p:nvSpPr>
          <p:cNvPr id="10" name="Slide Number Placeholder 5">
            <a:extLst>
              <a:ext uri="{FF2B5EF4-FFF2-40B4-BE49-F238E27FC236}">
                <a16:creationId xmlns:a16="http://schemas.microsoft.com/office/drawing/2014/main" id="{3FB3B490-399A-EF1F-9626-CCCE0F5FF317}"/>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31516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9BDEB7A-D103-487A-8C1B-9145FB24B663}"/>
              </a:ext>
            </a:extLst>
          </p:cNvPr>
          <p:cNvSpPr>
            <a:spLocks noGrp="1"/>
          </p:cNvSpPr>
          <p:nvPr>
            <p:ph type="title" hasCustomPrompt="1"/>
          </p:nvPr>
        </p:nvSpPr>
        <p:spPr>
          <a:xfrm>
            <a:off x="422897" y="539496"/>
            <a:ext cx="5228393" cy="2697190"/>
          </a:xfrm>
        </p:spPr>
        <p:txBody>
          <a:bodyPr anchor="b">
            <a:normAutofit/>
          </a:bodyPr>
          <a:lstStyle>
            <a:lvl1pPr>
              <a:defRPr sz="4400"/>
            </a:lvl1pPr>
          </a:lstStyle>
          <a:p>
            <a:r>
              <a:rPr lang="en-US" sz="4800" dirty="0"/>
              <a:t>Click to add title </a:t>
            </a:r>
          </a:p>
        </p:txBody>
      </p:sp>
      <p:sp>
        <p:nvSpPr>
          <p:cNvPr id="8" name="Content Placeholder 2">
            <a:extLst>
              <a:ext uri="{FF2B5EF4-FFF2-40B4-BE49-F238E27FC236}">
                <a16:creationId xmlns:a16="http://schemas.microsoft.com/office/drawing/2014/main" id="{F3017A3E-25F7-41D5-AABB-24D0E2673A63}"/>
              </a:ext>
            </a:extLst>
          </p:cNvPr>
          <p:cNvSpPr>
            <a:spLocks noGrp="1"/>
          </p:cNvSpPr>
          <p:nvPr>
            <p:ph idx="1" hasCustomPrompt="1"/>
          </p:nvPr>
        </p:nvSpPr>
        <p:spPr>
          <a:xfrm>
            <a:off x="422897" y="3354749"/>
            <a:ext cx="5228392" cy="2582470"/>
          </a:xfrm>
        </p:spPr>
        <p:txBody>
          <a:bodyPr>
            <a:noAutofit/>
          </a:bodyPr>
          <a:lstStyle>
            <a:lvl1pPr marL="0" indent="0">
              <a:buNone/>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505C0C26-4C66-47DC-B079-5B94C22F15BD}"/>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7E30B1-7066-9D31-7A11-7B81B65DD8BA}"/>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72E672D-C862-C853-0730-15E3C4953D67}"/>
              </a:ext>
            </a:extLst>
          </p:cNvPr>
          <p:cNvSpPr/>
          <p:nvPr userDrawn="1"/>
        </p:nvSpPr>
        <p:spPr>
          <a:xfrm>
            <a:off x="9884230" y="1"/>
            <a:ext cx="1611954"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910336ED-3DCB-4524-8A3F-9FBBD0B18E87}"/>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15F86B-1A6A-ECD5-F63A-4280BADEF7C2}"/>
              </a:ext>
              <a:ext uri="{C183D7F6-B498-43B3-948B-1728B52AA6E4}">
                <adec:decorative xmlns:adec="http://schemas.microsoft.com/office/drawing/2017/decorative" val="1"/>
              </a:ext>
            </a:extLst>
          </p:cNvPr>
          <p:cNvCxnSpPr>
            <a:cxnSpLocks/>
          </p:cNvCxnSpPr>
          <p:nvPr userDrawn="1"/>
        </p:nvCxnSpPr>
        <p:spPr>
          <a:xfrm flipV="1">
            <a:off x="9884230"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5534F0-444E-1FA5-FC8F-F04505FC0F29}"/>
              </a:ext>
              <a:ext uri="{C183D7F6-B498-43B3-948B-1728B52AA6E4}">
                <adec:decorative xmlns:adec="http://schemas.microsoft.com/office/drawing/2017/decorative" val="1"/>
              </a:ext>
            </a:extLst>
          </p:cNvPr>
          <p:cNvCxnSpPr>
            <a:cxnSpLocks/>
          </p:cNvCxnSpPr>
          <p:nvPr userDrawn="1"/>
        </p:nvCxnSpPr>
        <p:spPr>
          <a:xfrm flipV="1">
            <a:off x="9768622"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119972F-DA18-8749-FF59-A83CA1E1F4A3}"/>
              </a:ext>
              <a:ext uri="{C183D7F6-B498-43B3-948B-1728B52AA6E4}">
                <adec:decorative xmlns:adec="http://schemas.microsoft.com/office/drawing/2017/decorative" val="1"/>
              </a:ext>
            </a:extLst>
          </p:cNvPr>
          <p:cNvCxnSpPr>
            <a:cxnSpLocks/>
          </p:cNvCxnSpPr>
          <p:nvPr userDrawn="1"/>
        </p:nvCxnSpPr>
        <p:spPr>
          <a:xfrm flipV="1">
            <a:off x="9372495"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67D80A1-B7E7-2F80-975E-2E87C591BB67}"/>
              </a:ext>
            </a:extLst>
          </p:cNvPr>
          <p:cNvSpPr/>
          <p:nvPr userDrawn="1"/>
        </p:nvSpPr>
        <p:spPr>
          <a:xfrm>
            <a:off x="7760541" y="1"/>
            <a:ext cx="1611954"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BE88F6AB-6890-F7DE-7C01-CE237F778605}"/>
              </a:ext>
              <a:ext uri="{C183D7F6-B498-43B3-948B-1728B52AA6E4}">
                <adec:decorative xmlns:adec="http://schemas.microsoft.com/office/drawing/2017/decorative" val="1"/>
              </a:ext>
            </a:extLst>
          </p:cNvPr>
          <p:cNvCxnSpPr>
            <a:cxnSpLocks/>
          </p:cNvCxnSpPr>
          <p:nvPr userDrawn="1"/>
        </p:nvCxnSpPr>
        <p:spPr>
          <a:xfrm flipV="1">
            <a:off x="9481352"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6575E3-45E3-206E-9037-D8FD562B722A}"/>
              </a:ext>
              <a:ext uri="{C183D7F6-B498-43B3-948B-1728B52AA6E4}">
                <adec:decorative xmlns:adec="http://schemas.microsoft.com/office/drawing/2017/decorative" val="1"/>
              </a:ext>
            </a:extLst>
          </p:cNvPr>
          <p:cNvCxnSpPr>
            <a:cxnSpLocks/>
          </p:cNvCxnSpPr>
          <p:nvPr userDrawn="1"/>
        </p:nvCxnSpPr>
        <p:spPr>
          <a:xfrm flipV="1">
            <a:off x="77605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E4BC31-600E-ECD3-1E7F-FE4F6F720A6A}"/>
              </a:ext>
              <a:ext uri="{C183D7F6-B498-43B3-948B-1728B52AA6E4}">
                <adec:decorative xmlns:adec="http://schemas.microsoft.com/office/drawing/2017/decorative" val="1"/>
              </a:ext>
            </a:extLst>
          </p:cNvPr>
          <p:cNvCxnSpPr>
            <a:cxnSpLocks/>
          </p:cNvCxnSpPr>
          <p:nvPr userDrawn="1"/>
        </p:nvCxnSpPr>
        <p:spPr>
          <a:xfrm flipV="1">
            <a:off x="7644933"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3F8CA839-B327-1ECD-C35D-02164F5BBDC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1706" t="12194" r="49126" b="12256"/>
          <a:stretch/>
        </p:blipFill>
        <p:spPr>
          <a:xfrm>
            <a:off x="9884229" y="-5609"/>
            <a:ext cx="1611955" cy="6863608"/>
          </a:xfrm>
          <a:prstGeom prst="rect">
            <a:avLst/>
          </a:prstGeom>
        </p:spPr>
      </p:pic>
      <p:pic>
        <p:nvPicPr>
          <p:cNvPr id="35" name="Graphic 34">
            <a:extLst>
              <a:ext uri="{FF2B5EF4-FFF2-40B4-BE49-F238E27FC236}">
                <a16:creationId xmlns:a16="http://schemas.microsoft.com/office/drawing/2014/main" id="{E1A97957-D274-4D24-1862-D53BF72826C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790" t="12194" r="70042" b="12256"/>
          <a:stretch/>
        </p:blipFill>
        <p:spPr>
          <a:xfrm>
            <a:off x="7753789" y="5610"/>
            <a:ext cx="1611955" cy="6863608"/>
          </a:xfrm>
          <a:prstGeom prst="rect">
            <a:avLst/>
          </a:prstGeom>
        </p:spPr>
      </p:pic>
    </p:spTree>
    <p:extLst>
      <p:ext uri="{BB962C8B-B14F-4D97-AF65-F5344CB8AC3E}">
        <p14:creationId xmlns:p14="http://schemas.microsoft.com/office/powerpoint/2010/main" val="374670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p:txBody>
          <a:bodyPr>
            <a:normAutofit/>
          </a:bodyPr>
          <a:lstStyle>
            <a:lvl1pPr>
              <a:lnSpc>
                <a:spcPct val="90000"/>
              </a:lnSpc>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4" y="1825625"/>
            <a:ext cx="10515600" cy="4206383"/>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A25CBB87-BE9B-82CE-8A24-F21EEA0366C3}"/>
              </a:ext>
            </a:extLst>
          </p:cNvPr>
          <p:cNvSpPr>
            <a:spLocks noGrp="1"/>
          </p:cNvSpPr>
          <p:nvPr>
            <p:ph type="dt" sz="half" idx="10"/>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B2131628-C033-9728-C4CF-90CDBCB89F7F}"/>
              </a:ext>
            </a:extLst>
          </p:cNvPr>
          <p:cNvSpPr>
            <a:spLocks noGrp="1"/>
          </p:cNvSpPr>
          <p:nvPr>
            <p:ph type="ftr" sz="quarter" idx="11"/>
          </p:nvPr>
        </p:nvSpPr>
        <p:spPr/>
        <p:txBody>
          <a:bodyPr/>
          <a:lstStyle/>
          <a:p>
            <a:r>
              <a:rPr lang="en-US"/>
              <a:t>Sample Footer Text</a:t>
            </a:r>
            <a:endParaRPr lang="en-US" dirty="0"/>
          </a:p>
        </p:txBody>
      </p:sp>
      <p:sp>
        <p:nvSpPr>
          <p:cNvPr id="13" name="Slide Number Placeholder 12">
            <a:extLst>
              <a:ext uri="{FF2B5EF4-FFF2-40B4-BE49-F238E27FC236}">
                <a16:creationId xmlns:a16="http://schemas.microsoft.com/office/drawing/2014/main" id="{B67216CA-9A26-BBE7-68A3-9237D22CDFC8}"/>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67612729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15600" cy="2852737"/>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15600" cy="1500187"/>
          </a:xfrm>
        </p:spPr>
        <p:txBody>
          <a:bodyPr>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6B034DD9-4A61-318F-88CF-79721B55AC5B}"/>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D496DA99-E916-9F7C-9E88-AA06046AE94C}"/>
              </a:ext>
            </a:extLst>
          </p:cNvPr>
          <p:cNvSpPr>
            <a:spLocks noGrp="1"/>
          </p:cNvSpPr>
          <p:nvPr>
            <p:ph type="ftr" sz="quarter" idx="11"/>
          </p:nvPr>
        </p:nvSpPr>
        <p:spPr/>
        <p:txBody>
          <a:bodyPr/>
          <a:lstStyle/>
          <a:p>
            <a:r>
              <a:rPr lang="en-US"/>
              <a:t>Sample Footer Text</a:t>
            </a:r>
            <a:endParaRPr lang="en-US" dirty="0"/>
          </a:p>
        </p:txBody>
      </p:sp>
      <p:sp>
        <p:nvSpPr>
          <p:cNvPr id="12" name="Slide Number Placeholder 11">
            <a:extLst>
              <a:ext uri="{FF2B5EF4-FFF2-40B4-BE49-F238E27FC236}">
                <a16:creationId xmlns:a16="http://schemas.microsoft.com/office/drawing/2014/main" id="{21CC86B5-B6B3-4633-0D90-AACB44D0D409}"/>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8492490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8F7F10-35F6-E392-D41B-3CD300D5CCF8}"/>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181600" cy="4206382"/>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buChar char="¬"/>
            </a:pPr>
            <a:r>
              <a:rPr lang="en-US"/>
              <a:t>Click to edit Master text styles</a:t>
            </a:r>
          </a:p>
          <a:p>
            <a:pPr lvl="1">
              <a:buChar char="¬"/>
            </a:pPr>
            <a:r>
              <a:rPr lang="en-US"/>
              <a:t>Second level</a:t>
            </a:r>
          </a:p>
          <a:p>
            <a:pPr lvl="2">
              <a:buChar char="¬"/>
            </a:pPr>
            <a:r>
              <a:rPr lang="en-US"/>
              <a:t>Third level</a:t>
            </a:r>
          </a:p>
          <a:p>
            <a:pPr lvl="3">
              <a:buChar char="¬"/>
            </a:pPr>
            <a:r>
              <a:rPr lang="en-US"/>
              <a:t>Fourth level</a:t>
            </a:r>
          </a:p>
          <a:p>
            <a:pPr lvl="4">
              <a:buChar char="¬"/>
            </a:pPr>
            <a:r>
              <a:rPr lang="en-US"/>
              <a:t>Fifth level</a:t>
            </a:r>
            <a:endParaRPr lang="en-US" dirty="0"/>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5756178" y="1825625"/>
            <a:ext cx="518004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14">
            <a:extLst>
              <a:ext uri="{FF2B5EF4-FFF2-40B4-BE49-F238E27FC236}">
                <a16:creationId xmlns:a16="http://schemas.microsoft.com/office/drawing/2014/main" id="{35274CEC-210E-BC97-9B79-A7D801E4B5F6}"/>
              </a:ext>
            </a:extLst>
          </p:cNvPr>
          <p:cNvSpPr>
            <a:spLocks noGrp="1"/>
          </p:cNvSpPr>
          <p:nvPr>
            <p:ph type="dt" sz="half" idx="10"/>
          </p:nvPr>
        </p:nvSpPr>
        <p:spPr/>
        <p:txBody>
          <a:bodyPr/>
          <a:lstStyle/>
          <a:p>
            <a:r>
              <a:rPr lang="en-US"/>
              <a:t>20XX</a:t>
            </a:r>
            <a:endParaRPr lang="en-US" dirty="0"/>
          </a:p>
        </p:txBody>
      </p:sp>
      <p:sp>
        <p:nvSpPr>
          <p:cNvPr id="16" name="Footer Placeholder 15">
            <a:extLst>
              <a:ext uri="{FF2B5EF4-FFF2-40B4-BE49-F238E27FC236}">
                <a16:creationId xmlns:a16="http://schemas.microsoft.com/office/drawing/2014/main" id="{486B3D53-F805-C08E-2359-498218FC6898}"/>
              </a:ext>
            </a:extLst>
          </p:cNvPr>
          <p:cNvSpPr>
            <a:spLocks noGrp="1"/>
          </p:cNvSpPr>
          <p:nvPr>
            <p:ph type="ftr" sz="quarter" idx="11"/>
          </p:nvPr>
        </p:nvSpPr>
        <p:spPr/>
        <p:txBody>
          <a:bodyPr/>
          <a:lstStyle/>
          <a:p>
            <a:r>
              <a:rPr lang="en-US"/>
              <a:t>Sample Footer Text</a:t>
            </a:r>
            <a:endParaRPr lang="en-US" dirty="0"/>
          </a:p>
        </p:txBody>
      </p:sp>
      <p:sp>
        <p:nvSpPr>
          <p:cNvPr id="17" name="Slide Number Placeholder 16">
            <a:extLst>
              <a:ext uri="{FF2B5EF4-FFF2-40B4-BE49-F238E27FC236}">
                <a16:creationId xmlns:a16="http://schemas.microsoft.com/office/drawing/2014/main" id="{61C4695B-D7BD-45F7-EB23-6FDAF2410BB2}"/>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1256120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1F52B7-5271-53AA-8260-0CF50FF8DA3C}"/>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2178" y="365125"/>
            <a:ext cx="10515600" cy="1325563"/>
          </a:xfrm>
        </p:spPr>
        <p:txBody>
          <a:bodyPr>
            <a:normAutofit/>
          </a:bodyPr>
          <a:lstStyle>
            <a:lvl1pPr>
              <a:defRPr sz="5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2178" y="1681163"/>
            <a:ext cx="515778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2178" y="2505075"/>
            <a:ext cx="515778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754590" y="1681163"/>
            <a:ext cx="5183188"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754590" y="2505075"/>
            <a:ext cx="5183188"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7198C3F1-4E77-7888-CDB8-CF9406E4A2E0}"/>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493561D3-90F6-AD82-BCFE-90F9427D867B}"/>
              </a:ext>
            </a:extLst>
          </p:cNvPr>
          <p:cNvSpPr>
            <a:spLocks noGrp="1"/>
          </p:cNvSpPr>
          <p:nvPr>
            <p:ph type="ftr" sz="quarter" idx="11"/>
          </p:nvPr>
        </p:nvSpPr>
        <p:spPr/>
        <p:txBody>
          <a:bodyPr/>
          <a:lstStyle/>
          <a:p>
            <a:r>
              <a:rPr lang="en-US"/>
              <a:t>Sample Footer Text</a:t>
            </a:r>
            <a:endParaRPr lang="en-US" dirty="0"/>
          </a:p>
        </p:txBody>
      </p:sp>
      <p:sp>
        <p:nvSpPr>
          <p:cNvPr id="12" name="Slide Number Placeholder 11">
            <a:extLst>
              <a:ext uri="{FF2B5EF4-FFF2-40B4-BE49-F238E27FC236}">
                <a16:creationId xmlns:a16="http://schemas.microsoft.com/office/drawing/2014/main" id="{932F9B33-3FA7-526F-7B45-342EB64A1CDB}"/>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19146545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15600" cy="1325563"/>
          </a:xfrm>
        </p:spPr>
        <p:txBody>
          <a:bodyPr>
            <a:normAutofit/>
          </a:bodyPr>
          <a:lstStyle>
            <a:lvl1pPr>
              <a:defRPr sz="5200"/>
            </a:lvl1pPr>
          </a:lstStyle>
          <a:p>
            <a:r>
              <a:rPr lang="en-US"/>
              <a:t>Click to edit Master title style</a:t>
            </a:r>
            <a:endParaRPr lang="en-US" dirty="0"/>
          </a:p>
        </p:txBody>
      </p:sp>
      <p:sp>
        <p:nvSpPr>
          <p:cNvPr id="8" name="Date Placeholder 7">
            <a:extLst>
              <a:ext uri="{FF2B5EF4-FFF2-40B4-BE49-F238E27FC236}">
                <a16:creationId xmlns:a16="http://schemas.microsoft.com/office/drawing/2014/main" id="{A9328E63-E075-39E2-BAA7-30CCAE2E779E}"/>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2A5894A5-0E01-F43E-C68A-2EFAB2EB89D8}"/>
              </a:ext>
            </a:extLst>
          </p:cNvPr>
          <p:cNvSpPr>
            <a:spLocks noGrp="1"/>
          </p:cNvSpPr>
          <p:nvPr>
            <p:ph type="ftr" sz="quarter" idx="11"/>
          </p:nvPr>
        </p:nvSpPr>
        <p:spPr/>
        <p:txBody>
          <a:bodyPr/>
          <a:lstStyle/>
          <a:p>
            <a:r>
              <a:rPr lang="en-US"/>
              <a:t>Sample Footer Text</a:t>
            </a:r>
            <a:endParaRPr lang="en-US" dirty="0"/>
          </a:p>
        </p:txBody>
      </p:sp>
      <p:sp>
        <p:nvSpPr>
          <p:cNvPr id="10" name="Slide Number Placeholder 9">
            <a:extLst>
              <a:ext uri="{FF2B5EF4-FFF2-40B4-BE49-F238E27FC236}">
                <a16:creationId xmlns:a16="http://schemas.microsoft.com/office/drawing/2014/main" id="{7250128C-CE40-2B40-1B89-7E9AAAAC4393}"/>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43750277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1B99-C6A0-F92A-BDD3-BB362196501C}"/>
              </a:ext>
            </a:extLst>
          </p:cNvPr>
          <p:cNvSpPr/>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3EB8367C-67E1-A50A-1584-F859A6FED9C9}"/>
              </a:ext>
            </a:extLst>
          </p:cNvPr>
          <p:cNvSpPr/>
          <p:nvPr/>
        </p:nvSpPr>
        <p:spPr>
          <a:xfrm>
            <a:off x="0"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Date Placeholder 4">
            <a:extLst>
              <a:ext uri="{FF2B5EF4-FFF2-40B4-BE49-F238E27FC236}">
                <a16:creationId xmlns:a16="http://schemas.microsoft.com/office/drawing/2014/main" id="{2ABB8861-51D7-741E-6B2C-25412D40E5BD}"/>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63D69A2F-0657-B33B-8334-C458A9538368}"/>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BEB4FC84-48ED-0480-2497-FCD84C1276C6}"/>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01231472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12425" cy="1600200"/>
          </a:xfrm>
        </p:spPr>
        <p:txBody>
          <a:bodyPr anchor="b">
            <a:normAutofit/>
          </a:bodyPr>
          <a:lstStyle>
            <a:lvl1pPr>
              <a:defRPr sz="5200">
                <a:latin typeface="Dante (Headings)2"/>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4782830" y="2199340"/>
            <a:ext cx="6172200"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3F37370-7C05-0AAE-A0C3-9EE620A84EBB}"/>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0900B8E3-39E6-A88A-BBFB-717596EB347E}"/>
              </a:ext>
            </a:extLst>
          </p:cNvPr>
          <p:cNvSpPr>
            <a:spLocks noGrp="1"/>
          </p:cNvSpPr>
          <p:nvPr>
            <p:ph type="ftr" sz="quarter" idx="11"/>
          </p:nvPr>
        </p:nvSpPr>
        <p:spPr/>
        <p:txBody>
          <a:bodyPr/>
          <a:lstStyle/>
          <a:p>
            <a:r>
              <a:rPr lang="en-US"/>
              <a:t>Sample Footer Text</a:t>
            </a:r>
            <a:endParaRPr lang="en-US" dirty="0"/>
          </a:p>
        </p:txBody>
      </p:sp>
      <p:sp>
        <p:nvSpPr>
          <p:cNvPr id="10" name="Slide Number Placeholder 9">
            <a:extLst>
              <a:ext uri="{FF2B5EF4-FFF2-40B4-BE49-F238E27FC236}">
                <a16:creationId xmlns:a16="http://schemas.microsoft.com/office/drawing/2014/main" id="{348E340D-1840-D987-3EEA-963BDDE31400}"/>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8105018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3932237" cy="1600200"/>
          </a:xfrm>
        </p:spPr>
        <p:txBody>
          <a:bodyPr anchor="b">
            <a:norm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4781276"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0F28E44-58BB-553B-BBD0-F292C66CCA94}"/>
              </a:ext>
            </a:extLst>
          </p:cNvPr>
          <p:cNvSpPr>
            <a:spLocks noGrp="1"/>
          </p:cNvSpPr>
          <p:nvPr>
            <p:ph type="dt" sz="half" idx="10"/>
          </p:nvPr>
        </p:nvSpPr>
        <p:spPr/>
        <p:txBody>
          <a:bodyPr/>
          <a:lstStyle/>
          <a:p>
            <a:r>
              <a:rPr lang="en-US"/>
              <a:t>20XX</a:t>
            </a:r>
            <a:endParaRPr lang="en-US" dirty="0"/>
          </a:p>
        </p:txBody>
      </p:sp>
      <p:sp>
        <p:nvSpPr>
          <p:cNvPr id="10" name="Footer Placeholder 9">
            <a:extLst>
              <a:ext uri="{FF2B5EF4-FFF2-40B4-BE49-F238E27FC236}">
                <a16:creationId xmlns:a16="http://schemas.microsoft.com/office/drawing/2014/main" id="{8F22D156-E5FE-F118-0553-B401F19652DE}"/>
              </a:ext>
            </a:extLst>
          </p:cNvPr>
          <p:cNvSpPr>
            <a:spLocks noGrp="1"/>
          </p:cNvSpPr>
          <p:nvPr>
            <p:ph type="ftr" sz="quarter" idx="11"/>
          </p:nvPr>
        </p:nvSpPr>
        <p:spPr/>
        <p:txBody>
          <a:bodyPr/>
          <a:lstStyle/>
          <a:p>
            <a:r>
              <a:rPr lang="en-US"/>
              <a:t>Sample Footer Text</a:t>
            </a:r>
            <a:endParaRPr lang="en-US" dirty="0"/>
          </a:p>
        </p:txBody>
      </p:sp>
      <p:sp>
        <p:nvSpPr>
          <p:cNvPr id="11" name="Slide Number Placeholder 10">
            <a:extLst>
              <a:ext uri="{FF2B5EF4-FFF2-40B4-BE49-F238E27FC236}">
                <a16:creationId xmlns:a16="http://schemas.microsoft.com/office/drawing/2014/main" id="{88AEE0A6-6120-9BA2-5751-E0E2D8CF0F58}"/>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34639915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53B4F-080C-8523-03AD-871CC3B8D168}"/>
              </a:ext>
            </a:extLst>
          </p:cNvPr>
          <p:cNvSpPr/>
          <p:nvPr/>
        </p:nvSpPr>
        <p:spPr>
          <a:xfrm>
            <a:off x="1524"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D53B790B-70BD-FD52-2540-F1DA4882170E}"/>
              </a:ext>
            </a:extLst>
          </p:cNvPr>
          <p:cNvSpPr/>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descr="Tag=AccentColor&#10;Flavor=Light&#10;Target=Line">
            <a:extLst>
              <a:ext uri="{FF2B5EF4-FFF2-40B4-BE49-F238E27FC236}">
                <a16:creationId xmlns:a16="http://schemas.microsoft.com/office/drawing/2014/main" id="{7D4FC5F0-CBD6-AEEB-4902-28D624068890}"/>
              </a:ext>
            </a:extLst>
          </p:cNvPr>
          <p:cNvCxnSpPr>
            <a:cxnSpLocks/>
          </p:cNvCxnSpPr>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descr="Tag=AccentColor&#10;Flavor=Light&#10;Target=Line">
            <a:extLst>
              <a:ext uri="{FF2B5EF4-FFF2-40B4-BE49-F238E27FC236}">
                <a16:creationId xmlns:a16="http://schemas.microsoft.com/office/drawing/2014/main" id="{FA9EB4DB-DDA5-1A45-7D87-B2BF67D2D1C3}"/>
              </a:ext>
            </a:extLst>
          </p:cNvPr>
          <p:cNvCxnSpPr>
            <a:cxnSpLocks/>
          </p:cNvCxnSpPr>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18288"/>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646289393"/>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8" r:id="rId13"/>
    <p:sldLayoutId id="2147483899" r:id="rId14"/>
    <p:sldLayoutId id="2147483901" r:id="rId15"/>
    <p:sldLayoutId id="2147483902" r:id="rId16"/>
    <p:sldLayoutId id="2147483903" r:id="rId17"/>
    <p:sldLayoutId id="2147483907" r:id="rId18"/>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2"/>
        </a:buClr>
        <a:buFont typeface="Wingdings 2" panose="05020102010507070707" pitchFamily="18" charset="2"/>
        <a:buChar char=""/>
        <a:defRPr sz="22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hyperlink" Target="https://publicdomainpictures.net/view-image.php?image=17413&amp;picture=autumn-flower"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hyperlink" Target="https://www.publicdomainpictures.net/view-image.php?image=216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www.publicdomainpictures.net/view-image.php?image=67209&amp;picture=&amp;jazyk=S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hyperlink" Target="https://www.pexels.com/photo/photo-of-succulent-plants-190397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www.publicdomainpictures.net/pt/view-image.php?image=259944&amp;picture=suculentas-colorida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107B0-826E-4E2E-390A-A0CBF1F860F6}"/>
              </a:ext>
            </a:extLst>
          </p:cNvPr>
          <p:cNvSpPr>
            <a:spLocks noGrp="1"/>
          </p:cNvSpPr>
          <p:nvPr>
            <p:ph type="title"/>
          </p:nvPr>
        </p:nvSpPr>
        <p:spPr>
          <a:xfrm>
            <a:off x="1828932" y="-341745"/>
            <a:ext cx="8534136" cy="6112298"/>
          </a:xfrm>
        </p:spPr>
        <p:txBody>
          <a:bodyPr/>
          <a:lstStyle/>
          <a:p>
            <a:r>
              <a:rPr lang="en-US" sz="5500" dirty="0"/>
              <a:t>Crestwood Behavioral Health </a:t>
            </a:r>
            <a:br>
              <a:rPr lang="en-US" sz="4000" dirty="0"/>
            </a:br>
            <a:r>
              <a:rPr lang="en-US" sz="4000" dirty="0"/>
              <a:t>16 bed in-patient facility </a:t>
            </a:r>
            <a:br>
              <a:rPr lang="en-US" sz="4000" dirty="0"/>
            </a:br>
            <a:br>
              <a:rPr lang="en-US" sz="4000" dirty="0"/>
            </a:br>
            <a:br>
              <a:rPr lang="en-US" dirty="0"/>
            </a:br>
            <a:endParaRPr lang="en-US" dirty="0"/>
          </a:p>
        </p:txBody>
      </p:sp>
      <p:pic>
        <p:nvPicPr>
          <p:cNvPr id="3" name="Picture 2" descr="A building with a palm tree&#10;&#10;Description automatically generated">
            <a:extLst>
              <a:ext uri="{FF2B5EF4-FFF2-40B4-BE49-F238E27FC236}">
                <a16:creationId xmlns:a16="http://schemas.microsoft.com/office/drawing/2014/main" id="{0FAB48EF-1C67-FCB2-A21E-D9F5C9B0C05A}"/>
              </a:ext>
            </a:extLst>
          </p:cNvPr>
          <p:cNvPicPr>
            <a:picLocks noChangeAspect="1"/>
          </p:cNvPicPr>
          <p:nvPr/>
        </p:nvPicPr>
        <p:blipFill>
          <a:blip r:embed="rId3"/>
          <a:stretch>
            <a:fillRect/>
          </a:stretch>
        </p:blipFill>
        <p:spPr>
          <a:xfrm>
            <a:off x="3472873" y="2225975"/>
            <a:ext cx="5043056" cy="3544578"/>
          </a:xfrm>
          <a:prstGeom prst="rect">
            <a:avLst/>
          </a:prstGeom>
        </p:spPr>
      </p:pic>
    </p:spTree>
    <p:extLst>
      <p:ext uri="{BB962C8B-B14F-4D97-AF65-F5344CB8AC3E}">
        <p14:creationId xmlns:p14="http://schemas.microsoft.com/office/powerpoint/2010/main" val="3885810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107B0-826E-4E2E-390A-A0CBF1F860F6}"/>
              </a:ext>
            </a:extLst>
          </p:cNvPr>
          <p:cNvSpPr>
            <a:spLocks noGrp="1"/>
          </p:cNvSpPr>
          <p:nvPr>
            <p:ph type="title"/>
          </p:nvPr>
        </p:nvSpPr>
        <p:spPr>
          <a:xfrm>
            <a:off x="1828932" y="-341745"/>
            <a:ext cx="8534136" cy="6112298"/>
          </a:xfrm>
        </p:spPr>
        <p:txBody>
          <a:bodyPr/>
          <a:lstStyle/>
          <a:p>
            <a:br>
              <a:rPr lang="en-US" sz="4000" dirty="0"/>
            </a:br>
            <a:br>
              <a:rPr lang="en-US" sz="4000" dirty="0"/>
            </a:br>
            <a:br>
              <a:rPr lang="en-US" dirty="0"/>
            </a:br>
            <a:endParaRPr lang="en-US" dirty="0"/>
          </a:p>
        </p:txBody>
      </p:sp>
      <p:sp>
        <p:nvSpPr>
          <p:cNvPr id="12" name="TextBox 11">
            <a:extLst>
              <a:ext uri="{FF2B5EF4-FFF2-40B4-BE49-F238E27FC236}">
                <a16:creationId xmlns:a16="http://schemas.microsoft.com/office/drawing/2014/main" id="{016481ED-2960-CA27-2792-8B00346E7195}"/>
              </a:ext>
            </a:extLst>
          </p:cNvPr>
          <p:cNvSpPr txBox="1"/>
          <p:nvPr/>
        </p:nvSpPr>
        <p:spPr>
          <a:xfrm>
            <a:off x="766618" y="886691"/>
            <a:ext cx="4986483" cy="861774"/>
          </a:xfrm>
          <a:prstGeom prst="rect">
            <a:avLst/>
          </a:prstGeom>
          <a:noFill/>
        </p:spPr>
        <p:txBody>
          <a:bodyPr wrap="square" rtlCol="0">
            <a:spAutoFit/>
          </a:bodyPr>
          <a:lstStyle/>
          <a:p>
            <a:r>
              <a:rPr lang="en-US" sz="5000" dirty="0"/>
              <a:t>Crestwood Facility</a:t>
            </a:r>
            <a:r>
              <a:rPr lang="en-US" dirty="0"/>
              <a:t> </a:t>
            </a:r>
          </a:p>
        </p:txBody>
      </p:sp>
      <p:pic>
        <p:nvPicPr>
          <p:cNvPr id="3" name="Picture 2" descr="A group of posters on a wall&#10;&#10;Description automatically generated">
            <a:extLst>
              <a:ext uri="{FF2B5EF4-FFF2-40B4-BE49-F238E27FC236}">
                <a16:creationId xmlns:a16="http://schemas.microsoft.com/office/drawing/2014/main" id="{C28B45BE-61E0-8C1F-6007-B5DCD4041FF8}"/>
              </a:ext>
            </a:extLst>
          </p:cNvPr>
          <p:cNvPicPr>
            <a:picLocks noChangeAspect="1"/>
          </p:cNvPicPr>
          <p:nvPr/>
        </p:nvPicPr>
        <p:blipFill>
          <a:blip r:embed="rId3"/>
          <a:stretch>
            <a:fillRect/>
          </a:stretch>
        </p:blipFill>
        <p:spPr>
          <a:xfrm>
            <a:off x="319454" y="2155447"/>
            <a:ext cx="6591300" cy="3374914"/>
          </a:xfrm>
          <a:prstGeom prst="rect">
            <a:avLst/>
          </a:prstGeom>
        </p:spPr>
      </p:pic>
      <p:pic>
        <p:nvPicPr>
          <p:cNvPr id="6" name="Picture 5" descr="A room with a chair and a table&#10;&#10;Description automatically generated">
            <a:extLst>
              <a:ext uri="{FF2B5EF4-FFF2-40B4-BE49-F238E27FC236}">
                <a16:creationId xmlns:a16="http://schemas.microsoft.com/office/drawing/2014/main" id="{CA09CF99-BC22-B0DF-EA14-7106F01DF9C4}"/>
              </a:ext>
            </a:extLst>
          </p:cNvPr>
          <p:cNvPicPr>
            <a:picLocks noChangeAspect="1"/>
          </p:cNvPicPr>
          <p:nvPr/>
        </p:nvPicPr>
        <p:blipFill>
          <a:blip r:embed="rId4"/>
          <a:stretch>
            <a:fillRect/>
          </a:stretch>
        </p:blipFill>
        <p:spPr>
          <a:xfrm rot="5400000">
            <a:off x="6792023" y="1012550"/>
            <a:ext cx="5486403" cy="4868073"/>
          </a:xfrm>
          <a:prstGeom prst="rect">
            <a:avLst/>
          </a:prstGeom>
        </p:spPr>
      </p:pic>
    </p:spTree>
    <p:extLst>
      <p:ext uri="{BB962C8B-B14F-4D97-AF65-F5344CB8AC3E}">
        <p14:creationId xmlns:p14="http://schemas.microsoft.com/office/powerpoint/2010/main" val="1792770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5544-C200-BEF3-61CE-CCB5EE891064}"/>
              </a:ext>
            </a:extLst>
          </p:cNvPr>
          <p:cNvSpPr>
            <a:spLocks noGrp="1"/>
          </p:cNvSpPr>
          <p:nvPr>
            <p:ph type="title"/>
          </p:nvPr>
        </p:nvSpPr>
        <p:spPr/>
        <p:txBody>
          <a:bodyPr/>
          <a:lstStyle/>
          <a:p>
            <a:r>
              <a:rPr lang="en-US" dirty="0"/>
              <a:t>Collaboration</a:t>
            </a:r>
          </a:p>
        </p:txBody>
      </p:sp>
      <p:sp>
        <p:nvSpPr>
          <p:cNvPr id="33" name="Slide Number Placeholder 32">
            <a:extLst>
              <a:ext uri="{FF2B5EF4-FFF2-40B4-BE49-F238E27FC236}">
                <a16:creationId xmlns:a16="http://schemas.microsoft.com/office/drawing/2014/main" id="{9E4A32E4-179C-6FC0-8A0F-65F163803ABA}"/>
              </a:ext>
            </a:extLst>
          </p:cNvPr>
          <p:cNvSpPr>
            <a:spLocks noGrp="1"/>
          </p:cNvSpPr>
          <p:nvPr>
            <p:ph type="sldNum" sz="quarter" idx="14"/>
          </p:nvPr>
        </p:nvSpPr>
        <p:spPr/>
        <p:txBody>
          <a:bodyPr/>
          <a:lstStyle/>
          <a:p>
            <a:fld id="{3A4F6043-7A67-491B-98BC-F933DED7226D}" type="slidenum">
              <a:rPr lang="en-US" smtClean="0"/>
              <a:pPr/>
              <a:t>11</a:t>
            </a:fld>
            <a:endParaRPr lang="en-US" dirty="0"/>
          </a:p>
        </p:txBody>
      </p:sp>
      <p:sp>
        <p:nvSpPr>
          <p:cNvPr id="4" name="Content Placeholder 3">
            <a:extLst>
              <a:ext uri="{FF2B5EF4-FFF2-40B4-BE49-F238E27FC236}">
                <a16:creationId xmlns:a16="http://schemas.microsoft.com/office/drawing/2014/main" id="{E765806B-4BE0-6B7B-FE18-DF2D75670717}"/>
              </a:ext>
            </a:extLst>
          </p:cNvPr>
          <p:cNvSpPr>
            <a:spLocks noGrp="1"/>
          </p:cNvSpPr>
          <p:nvPr>
            <p:ph sz="half" idx="15"/>
          </p:nvPr>
        </p:nvSpPr>
        <p:spPr>
          <a:xfrm>
            <a:off x="422178" y="1690688"/>
            <a:ext cx="6487908" cy="3964151"/>
          </a:xfrm>
        </p:spPr>
        <p:txBody>
          <a:bodyPr>
            <a:noAutofit/>
          </a:bodyPr>
          <a:lstStyle/>
          <a:p>
            <a:pPr marL="285750" indent="-285750">
              <a:buFont typeface="Arial" panose="020B0604020202020204" pitchFamily="34" charset="0"/>
              <a:buChar char="•"/>
            </a:pPr>
            <a:r>
              <a:rPr lang="en-US" sz="1200" dirty="0"/>
              <a:t>County Mental Health</a:t>
            </a:r>
          </a:p>
          <a:p>
            <a:pPr marL="514350" lvl="1" indent="-285750">
              <a:buFont typeface="Arial" panose="020B0604020202020204" pitchFamily="34" charset="0"/>
              <a:buChar char="•"/>
            </a:pPr>
            <a:r>
              <a:rPr lang="en-US" sz="1200" dirty="0"/>
              <a:t>Outpatient Clinics/ Drug and Alcohol/CAT</a:t>
            </a:r>
          </a:p>
          <a:p>
            <a:pPr marL="514350" lvl="1" indent="-285750">
              <a:buFont typeface="Arial" panose="020B0604020202020204" pitchFamily="34" charset="0"/>
              <a:buChar char="•"/>
            </a:pPr>
            <a:r>
              <a:rPr lang="en-US" sz="1200" dirty="0"/>
              <a:t>Assisted Outpatient Team (AOT)</a:t>
            </a:r>
          </a:p>
          <a:p>
            <a:pPr marL="514350" lvl="1" indent="-285750">
              <a:buFont typeface="Arial" panose="020B0604020202020204" pitchFamily="34" charset="0"/>
              <a:buChar char="•"/>
            </a:pPr>
            <a:r>
              <a:rPr lang="en-US" sz="1200" dirty="0"/>
              <a:t>Public Guardian </a:t>
            </a:r>
          </a:p>
          <a:p>
            <a:pPr marL="285750" indent="-285750">
              <a:buFont typeface="Arial" panose="020B0604020202020204" pitchFamily="34" charset="0"/>
              <a:buChar char="•"/>
            </a:pPr>
            <a:r>
              <a:rPr lang="en-US" sz="1200" dirty="0"/>
              <a:t>SLO County jail/Well path</a:t>
            </a:r>
          </a:p>
          <a:p>
            <a:pPr marL="285750" indent="-285750">
              <a:buFont typeface="Arial" panose="020B0604020202020204" pitchFamily="34" charset="0"/>
              <a:buChar char="•"/>
            </a:pPr>
            <a:r>
              <a:rPr lang="en-US" sz="1200" dirty="0"/>
              <a:t>Prado/Echo Shelters/5 Cities Coalition </a:t>
            </a:r>
          </a:p>
          <a:p>
            <a:pPr marL="285750" indent="-285750">
              <a:buFont typeface="Arial" panose="020B0604020202020204" pitchFamily="34" charset="0"/>
              <a:buChar char="•"/>
            </a:pPr>
            <a:r>
              <a:rPr lang="en-US" sz="1200" dirty="0"/>
              <a:t>Transitions Mental Health (THMA)</a:t>
            </a:r>
          </a:p>
          <a:p>
            <a:pPr marL="514350" lvl="1" indent="-285750">
              <a:buFont typeface="Arial" panose="020B0604020202020204" pitchFamily="34" charset="0"/>
              <a:buChar char="•"/>
            </a:pPr>
            <a:r>
              <a:rPr lang="en-US" sz="1200" dirty="0"/>
              <a:t>Homeless Outreach Team (HOT)</a:t>
            </a:r>
          </a:p>
          <a:p>
            <a:pPr marL="285750" indent="-285750">
              <a:buFont typeface="Arial" panose="020B0604020202020204" pitchFamily="34" charset="0"/>
              <a:buChar char="•"/>
            </a:pPr>
            <a:r>
              <a:rPr lang="en-US" sz="1200" dirty="0"/>
              <a:t>Family Care Network, Inc (FCNI)</a:t>
            </a:r>
          </a:p>
          <a:p>
            <a:pPr marL="285750" indent="-285750">
              <a:buFont typeface="Arial" panose="020B0604020202020204" pitchFamily="34" charset="0"/>
              <a:buChar char="•"/>
            </a:pPr>
            <a:r>
              <a:rPr lang="en-US" sz="1200" dirty="0"/>
              <a:t>Justice Services</a:t>
            </a:r>
          </a:p>
          <a:p>
            <a:pPr marL="285750" indent="-285750">
              <a:buFont typeface="Arial" panose="020B0604020202020204" pitchFamily="34" charset="0"/>
              <a:buChar char="•"/>
            </a:pPr>
            <a:r>
              <a:rPr lang="en-US" sz="1200" dirty="0"/>
              <a:t>Public Guardian </a:t>
            </a:r>
          </a:p>
          <a:p>
            <a:pPr marL="285750" indent="-285750">
              <a:buFont typeface="Arial" panose="020B0604020202020204" pitchFamily="34" charset="0"/>
              <a:buChar char="•"/>
            </a:pPr>
            <a:r>
              <a:rPr lang="en-US" sz="1200" dirty="0"/>
              <a:t>Emergency Departments</a:t>
            </a:r>
          </a:p>
          <a:p>
            <a:pPr marL="285750" indent="-285750">
              <a:buFont typeface="Arial" panose="020B0604020202020204" pitchFamily="34" charset="0"/>
              <a:buChar char="•"/>
            </a:pPr>
            <a:r>
              <a:rPr lang="en-US" sz="1200" dirty="0"/>
              <a:t>Sierra Wellness (CSU and dispatch)</a:t>
            </a:r>
          </a:p>
          <a:p>
            <a:pPr marL="285750" indent="-285750">
              <a:buFont typeface="Arial" panose="020B0604020202020204" pitchFamily="34" charset="0"/>
              <a:buChar char="•"/>
            </a:pPr>
            <a:r>
              <a:rPr lang="en-US" sz="1200" dirty="0"/>
              <a:t>Sobering Center/Residential facilities </a:t>
            </a:r>
          </a:p>
        </p:txBody>
      </p:sp>
      <p:pic>
        <p:nvPicPr>
          <p:cNvPr id="3" name="Picture Placeholder 10">
            <a:extLst>
              <a:ext uri="{FF2B5EF4-FFF2-40B4-BE49-F238E27FC236}">
                <a16:creationId xmlns:a16="http://schemas.microsoft.com/office/drawing/2014/main" id="{B68A1166-A29D-7BCD-F2BF-92C8FD1F3AA4}"/>
              </a:ext>
            </a:extLst>
          </p:cNvPr>
          <p:cNvPicPr>
            <a:picLocks noChangeAspect="1"/>
          </p:cNvPicPr>
          <p:nvPr/>
        </p:nvPicPr>
        <p:blipFill>
          <a:blip r:embed="rId3">
            <a:extLst>
              <a:ext uri="{837473B0-CC2E-450A-ABE3-18F120FF3D39}">
                <a1611:picAttrSrcUrl xmlns:a1611="http://schemas.microsoft.com/office/drawing/2016/11/main" r:id="rId4"/>
              </a:ext>
            </a:extLst>
          </a:blip>
          <a:srcRect t="9973" b="9973"/>
          <a:stretch/>
        </p:blipFill>
        <p:spPr>
          <a:xfrm>
            <a:off x="6483095" y="-1"/>
            <a:ext cx="5708905" cy="6857998"/>
          </a:xfrm>
          <a:prstGeom prst="rect">
            <a:avLst/>
          </a:prstGeom>
        </p:spPr>
      </p:pic>
    </p:spTree>
    <p:extLst>
      <p:ext uri="{BB962C8B-B14F-4D97-AF65-F5344CB8AC3E}">
        <p14:creationId xmlns:p14="http://schemas.microsoft.com/office/powerpoint/2010/main" val="1469518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107B0-826E-4E2E-390A-A0CBF1F860F6}"/>
              </a:ext>
            </a:extLst>
          </p:cNvPr>
          <p:cNvSpPr>
            <a:spLocks noGrp="1"/>
          </p:cNvSpPr>
          <p:nvPr>
            <p:ph type="title"/>
          </p:nvPr>
        </p:nvSpPr>
        <p:spPr>
          <a:xfrm>
            <a:off x="711199" y="-341745"/>
            <a:ext cx="10788073" cy="6112298"/>
          </a:xfrm>
        </p:spPr>
        <p:txBody>
          <a:bodyPr/>
          <a:lstStyle/>
          <a:p>
            <a:r>
              <a:rPr lang="en-US" sz="5500" dirty="0"/>
              <a:t>Admit Location </a:t>
            </a:r>
            <a:br>
              <a:rPr lang="en-US" sz="4000" dirty="0"/>
            </a:br>
            <a:br>
              <a:rPr lang="en-US" sz="4000" dirty="0"/>
            </a:br>
            <a:br>
              <a:rPr lang="en-US" sz="4000" dirty="0"/>
            </a:br>
            <a:br>
              <a:rPr lang="en-US" dirty="0"/>
            </a:br>
            <a:endParaRPr lang="en-US" dirty="0"/>
          </a:p>
        </p:txBody>
      </p:sp>
      <p:graphicFrame>
        <p:nvGraphicFramePr>
          <p:cNvPr id="3" name="Table 2">
            <a:extLst>
              <a:ext uri="{FF2B5EF4-FFF2-40B4-BE49-F238E27FC236}">
                <a16:creationId xmlns:a16="http://schemas.microsoft.com/office/drawing/2014/main" id="{BBB8AECD-B0DD-C0A4-A7F9-29E2F620F54B}"/>
              </a:ext>
            </a:extLst>
          </p:cNvPr>
          <p:cNvGraphicFramePr>
            <a:graphicFrameLocks noGrp="1"/>
          </p:cNvGraphicFramePr>
          <p:nvPr>
            <p:extLst>
              <p:ext uri="{D42A27DB-BD31-4B8C-83A1-F6EECF244321}">
                <p14:modId xmlns:p14="http://schemas.microsoft.com/office/powerpoint/2010/main" val="3246347505"/>
              </p:ext>
            </p:extLst>
          </p:nvPr>
        </p:nvGraphicFramePr>
        <p:xfrm>
          <a:off x="711199" y="1551709"/>
          <a:ext cx="3943930" cy="4304144"/>
        </p:xfrm>
        <a:graphic>
          <a:graphicData uri="http://schemas.openxmlformats.org/drawingml/2006/table">
            <a:tbl>
              <a:tblPr>
                <a:tableStyleId>{F5AB1C69-6EDB-4FF4-983F-18BD219EF322}</a:tableStyleId>
              </a:tblPr>
              <a:tblGrid>
                <a:gridCol w="1612214">
                  <a:extLst>
                    <a:ext uri="{9D8B030D-6E8A-4147-A177-3AD203B41FA5}">
                      <a16:colId xmlns:a16="http://schemas.microsoft.com/office/drawing/2014/main" val="3737278370"/>
                    </a:ext>
                  </a:extLst>
                </a:gridCol>
                <a:gridCol w="1252464">
                  <a:extLst>
                    <a:ext uri="{9D8B030D-6E8A-4147-A177-3AD203B41FA5}">
                      <a16:colId xmlns:a16="http://schemas.microsoft.com/office/drawing/2014/main" val="3208778517"/>
                    </a:ext>
                  </a:extLst>
                </a:gridCol>
                <a:gridCol w="279806">
                  <a:extLst>
                    <a:ext uri="{9D8B030D-6E8A-4147-A177-3AD203B41FA5}">
                      <a16:colId xmlns:a16="http://schemas.microsoft.com/office/drawing/2014/main" val="2072398644"/>
                    </a:ext>
                  </a:extLst>
                </a:gridCol>
                <a:gridCol w="266482">
                  <a:extLst>
                    <a:ext uri="{9D8B030D-6E8A-4147-A177-3AD203B41FA5}">
                      <a16:colId xmlns:a16="http://schemas.microsoft.com/office/drawing/2014/main" val="2352581688"/>
                    </a:ext>
                  </a:extLst>
                </a:gridCol>
                <a:gridCol w="266482">
                  <a:extLst>
                    <a:ext uri="{9D8B030D-6E8A-4147-A177-3AD203B41FA5}">
                      <a16:colId xmlns:a16="http://schemas.microsoft.com/office/drawing/2014/main" val="371868968"/>
                    </a:ext>
                  </a:extLst>
                </a:gridCol>
                <a:gridCol w="266482">
                  <a:extLst>
                    <a:ext uri="{9D8B030D-6E8A-4147-A177-3AD203B41FA5}">
                      <a16:colId xmlns:a16="http://schemas.microsoft.com/office/drawing/2014/main" val="2199491365"/>
                    </a:ext>
                  </a:extLst>
                </a:gridCol>
              </a:tblGrid>
              <a:tr h="211456">
                <a:tc>
                  <a:txBody>
                    <a:bodyPr/>
                    <a:lstStyle/>
                    <a:p>
                      <a:pPr algn="l" fontAlgn="b"/>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extLst>
                  <a:ext uri="{0D108BD9-81ED-4DB2-BD59-A6C34878D82A}">
                    <a16:rowId xmlns:a16="http://schemas.microsoft.com/office/drawing/2014/main" val="204233712"/>
                  </a:ext>
                </a:extLst>
              </a:tr>
              <a:tr h="898118">
                <a:tc>
                  <a:txBody>
                    <a:bodyPr/>
                    <a:lstStyle/>
                    <a:p>
                      <a:pPr algn="l" fontAlgn="b"/>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dirty="0">
                          <a:effectLst/>
                          <a:highlight>
                            <a:srgbClr val="D9E1F2"/>
                          </a:highlight>
                        </a:rPr>
                        <a:t>2023Q3</a:t>
                      </a:r>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vert="vert270" anchor="b"/>
                </a:tc>
                <a:tc>
                  <a:txBody>
                    <a:bodyPr/>
                    <a:lstStyle/>
                    <a:p>
                      <a:pPr algn="r" fontAlgn="b"/>
                      <a:r>
                        <a:rPr lang="en-US" sz="1100" u="none" strike="noStrike">
                          <a:effectLst/>
                          <a:highlight>
                            <a:srgbClr val="D9E1F2"/>
                          </a:highlight>
                        </a:rPr>
                        <a:t>2023Q4</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vert="vert270" anchor="b"/>
                </a:tc>
                <a:tc>
                  <a:txBody>
                    <a:bodyPr/>
                    <a:lstStyle/>
                    <a:p>
                      <a:pPr algn="r" fontAlgn="b"/>
                      <a:r>
                        <a:rPr lang="en-US" sz="1100" u="none" strike="noStrike">
                          <a:effectLst/>
                          <a:highlight>
                            <a:srgbClr val="D9E1F2"/>
                          </a:highlight>
                        </a:rPr>
                        <a:t>2024Q1</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vert="vert270" anchor="b"/>
                </a:tc>
                <a:tc>
                  <a:txBody>
                    <a:bodyPr/>
                    <a:lstStyle/>
                    <a:p>
                      <a:pPr algn="r" fontAlgn="b"/>
                      <a:r>
                        <a:rPr lang="en-US" sz="1100" u="none" strike="noStrike">
                          <a:effectLst/>
                          <a:highlight>
                            <a:srgbClr val="D9E1F2"/>
                          </a:highlight>
                        </a:rPr>
                        <a:t>2024Q2</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vert="vert270" anchor="b"/>
                </a:tc>
                <a:tc>
                  <a:txBody>
                    <a:bodyPr/>
                    <a:lstStyle/>
                    <a:p>
                      <a:pPr algn="r" fontAlgn="b"/>
                      <a:r>
                        <a:rPr lang="en-US" sz="1100" u="none" strike="noStrike">
                          <a:effectLst/>
                          <a:highlight>
                            <a:srgbClr val="D9E1F2"/>
                          </a:highlight>
                        </a:rPr>
                        <a:t>Grand Total</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vert="vert270" anchor="b"/>
                </a:tc>
                <a:extLst>
                  <a:ext uri="{0D108BD9-81ED-4DB2-BD59-A6C34878D82A}">
                    <a16:rowId xmlns:a16="http://schemas.microsoft.com/office/drawing/2014/main" val="1595160042"/>
                  </a:ext>
                </a:extLst>
              </a:tr>
              <a:tr h="411543">
                <a:tc>
                  <a:txBody>
                    <a:bodyPr/>
                    <a:lstStyle/>
                    <a:p>
                      <a:pPr algn="l" fontAlgn="b"/>
                      <a:r>
                        <a:rPr lang="en-US" sz="1100" u="none" strike="noStrike">
                          <a:effectLst/>
                        </a:rPr>
                        <a:t>Dignity Health - French Hospital Medical Center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57019828"/>
                  </a:ext>
                </a:extLst>
              </a:tr>
              <a:tr h="411543">
                <a:tc>
                  <a:txBody>
                    <a:bodyPr/>
                    <a:lstStyle/>
                    <a:p>
                      <a:pPr algn="l" fontAlgn="b"/>
                      <a:r>
                        <a:rPr lang="en-US" sz="1100" u="none" strike="noStrike">
                          <a:effectLst/>
                        </a:rPr>
                        <a:t>Twin Cities Community Hospital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37144714"/>
                  </a:ext>
                </a:extLst>
              </a:tr>
              <a:tr h="227371">
                <a:tc>
                  <a:txBody>
                    <a:bodyPr/>
                    <a:lstStyle/>
                    <a:p>
                      <a:pPr algn="l" fontAlgn="b"/>
                      <a:r>
                        <a:rPr lang="en-US" sz="1100" u="none" strike="noStrike">
                          <a:effectLst/>
                        </a:rPr>
                        <a:t>(blank)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79548313"/>
                  </a:ext>
                </a:extLst>
              </a:tr>
              <a:tr h="411543">
                <a:tc>
                  <a:txBody>
                    <a:bodyPr/>
                    <a:lstStyle/>
                    <a:p>
                      <a:pPr algn="l" fontAlgn="b"/>
                      <a:r>
                        <a:rPr lang="en-US" sz="1100" u="none" strike="noStrike">
                          <a:effectLst/>
                        </a:rPr>
                        <a:t>Arroyo Grande Community Hospital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8058347"/>
                  </a:ext>
                </a:extLst>
              </a:tr>
              <a:tr h="411543">
                <a:tc>
                  <a:txBody>
                    <a:bodyPr/>
                    <a:lstStyle/>
                    <a:p>
                      <a:pPr algn="l" fontAlgn="b"/>
                      <a:r>
                        <a:rPr lang="en-US" sz="1100" u="none" strike="noStrike">
                          <a:effectLst/>
                        </a:rPr>
                        <a:t>Sierra Vista Regional Medical Center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60810283"/>
                  </a:ext>
                </a:extLst>
              </a:tr>
              <a:tr h="227371">
                <a:tc gridSpan="2">
                  <a:txBody>
                    <a:bodyPr/>
                    <a:lstStyle/>
                    <a:p>
                      <a:pPr algn="l" fontAlgn="b"/>
                      <a:r>
                        <a:rPr lang="en-US" sz="1100" u="none" strike="noStrike" dirty="0">
                          <a:effectLst/>
                        </a:rPr>
                        <a:t>San Luis Obispo County Jail</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05445430"/>
                  </a:ext>
                </a:extLst>
              </a:tr>
              <a:tr h="227371">
                <a:tc gridSpan="2">
                  <a:txBody>
                    <a:bodyPr/>
                    <a:lstStyle/>
                    <a:p>
                      <a:pPr algn="l" fontAlgn="b"/>
                      <a:r>
                        <a:rPr lang="en-US" sz="1100" u="none" strike="noStrike">
                          <a:effectLst/>
                        </a:rPr>
                        <a:t>Marian Regional Medical Center</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43245811"/>
                  </a:ext>
                </a:extLst>
              </a:tr>
              <a:tr h="411543">
                <a:tc>
                  <a:txBody>
                    <a:bodyPr/>
                    <a:lstStyle/>
                    <a:p>
                      <a:pPr algn="l" fontAlgn="b"/>
                      <a:r>
                        <a:rPr lang="es-ES" sz="1100" u="none" strike="noStrike">
                          <a:effectLst/>
                        </a:rPr>
                        <a:t>San Luis Obispo PHF (1171)</a:t>
                      </a:r>
                      <a:endParaRPr lang="es-E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99474962"/>
                  </a:ext>
                </a:extLst>
              </a:tr>
              <a:tr h="227371">
                <a:tc>
                  <a:txBody>
                    <a:bodyPr/>
                    <a:lstStyle/>
                    <a:p>
                      <a:pPr algn="l" fontAlgn="b"/>
                      <a:r>
                        <a:rPr lang="en-US" sz="1100" u="none" strike="noStrike">
                          <a:effectLst/>
                        </a:rPr>
                        <a:t>Lompoc MHRC (1170)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72127170"/>
                  </a:ext>
                </a:extLst>
              </a:tr>
              <a:tr h="227371">
                <a:tc>
                  <a:txBody>
                    <a:bodyPr/>
                    <a:lstStyle/>
                    <a:p>
                      <a:pPr algn="l" fontAlgn="b"/>
                      <a:r>
                        <a:rPr lang="en-US" sz="1100" u="none" strike="noStrike">
                          <a:effectLst/>
                          <a:highlight>
                            <a:srgbClr val="D9E1F2"/>
                          </a:highlight>
                        </a:rPr>
                        <a:t>Grand Total</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a:effectLst/>
                          <a:highlight>
                            <a:srgbClr val="D9E1F2"/>
                          </a:highlight>
                        </a:rPr>
                        <a:t>171</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a:effectLst/>
                          <a:highlight>
                            <a:srgbClr val="D9E1F2"/>
                          </a:highlight>
                        </a:rPr>
                        <a:t>136</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a:effectLst/>
                          <a:highlight>
                            <a:srgbClr val="D9E1F2"/>
                          </a:highlight>
                        </a:rPr>
                        <a:t>141</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a:effectLst/>
                          <a:highlight>
                            <a:srgbClr val="D9E1F2"/>
                          </a:highlight>
                        </a:rPr>
                        <a:t>167</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dirty="0">
                          <a:effectLst/>
                          <a:highlight>
                            <a:srgbClr val="D9E1F2"/>
                          </a:highlight>
                        </a:rPr>
                        <a:t>615</a:t>
                      </a:r>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anchor="b"/>
                </a:tc>
                <a:extLst>
                  <a:ext uri="{0D108BD9-81ED-4DB2-BD59-A6C34878D82A}">
                    <a16:rowId xmlns:a16="http://schemas.microsoft.com/office/drawing/2014/main" val="1367990947"/>
                  </a:ext>
                </a:extLst>
              </a:tr>
            </a:tbl>
          </a:graphicData>
        </a:graphic>
      </p:graphicFrame>
      <p:graphicFrame>
        <p:nvGraphicFramePr>
          <p:cNvPr id="6" name="Chart 5">
            <a:extLst>
              <a:ext uri="{FF2B5EF4-FFF2-40B4-BE49-F238E27FC236}">
                <a16:creationId xmlns:a16="http://schemas.microsoft.com/office/drawing/2014/main" id="{353E71A4-1D60-4244-98CF-C03FC87C609C}"/>
              </a:ext>
            </a:extLst>
          </p:cNvPr>
          <p:cNvGraphicFramePr>
            <a:graphicFrameLocks/>
          </p:cNvGraphicFramePr>
          <p:nvPr>
            <p:extLst>
              <p:ext uri="{D42A27DB-BD31-4B8C-83A1-F6EECF244321}">
                <p14:modId xmlns:p14="http://schemas.microsoft.com/office/powerpoint/2010/main" val="3389841540"/>
              </p:ext>
            </p:extLst>
          </p:nvPr>
        </p:nvGraphicFramePr>
        <p:xfrm>
          <a:off x="4802909" y="1450109"/>
          <a:ext cx="6696363" cy="467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8371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107B0-826E-4E2E-390A-A0CBF1F860F6}"/>
              </a:ext>
            </a:extLst>
          </p:cNvPr>
          <p:cNvSpPr>
            <a:spLocks noGrp="1"/>
          </p:cNvSpPr>
          <p:nvPr>
            <p:ph type="title"/>
          </p:nvPr>
        </p:nvSpPr>
        <p:spPr>
          <a:xfrm>
            <a:off x="711199" y="-341745"/>
            <a:ext cx="10788073" cy="6112298"/>
          </a:xfrm>
        </p:spPr>
        <p:txBody>
          <a:bodyPr/>
          <a:lstStyle/>
          <a:p>
            <a:r>
              <a:rPr lang="en-US" sz="5500" dirty="0"/>
              <a:t>Discharge Location </a:t>
            </a:r>
            <a:br>
              <a:rPr lang="en-US" sz="4000" dirty="0"/>
            </a:br>
            <a:br>
              <a:rPr lang="en-US" sz="4000" dirty="0"/>
            </a:br>
            <a:br>
              <a:rPr lang="en-US" sz="4000" dirty="0"/>
            </a:br>
            <a:br>
              <a:rPr lang="en-US" dirty="0"/>
            </a:br>
            <a:endParaRPr lang="en-US" dirty="0"/>
          </a:p>
        </p:txBody>
      </p:sp>
      <p:graphicFrame>
        <p:nvGraphicFramePr>
          <p:cNvPr id="2" name="Table 1">
            <a:extLst>
              <a:ext uri="{FF2B5EF4-FFF2-40B4-BE49-F238E27FC236}">
                <a16:creationId xmlns:a16="http://schemas.microsoft.com/office/drawing/2014/main" id="{D408D281-10B1-4AE4-0EA6-08B6D227755F}"/>
              </a:ext>
            </a:extLst>
          </p:cNvPr>
          <p:cNvGraphicFramePr>
            <a:graphicFrameLocks noGrp="1"/>
          </p:cNvGraphicFramePr>
          <p:nvPr>
            <p:extLst>
              <p:ext uri="{D42A27DB-BD31-4B8C-83A1-F6EECF244321}">
                <p14:modId xmlns:p14="http://schemas.microsoft.com/office/powerpoint/2010/main" val="3513005080"/>
              </p:ext>
            </p:extLst>
          </p:nvPr>
        </p:nvGraphicFramePr>
        <p:xfrm>
          <a:off x="711198" y="1755457"/>
          <a:ext cx="4064000" cy="3869491"/>
        </p:xfrm>
        <a:graphic>
          <a:graphicData uri="http://schemas.openxmlformats.org/drawingml/2006/table">
            <a:tbl>
              <a:tblPr>
                <a:tableStyleId>{F5AB1C69-6EDB-4FF4-983F-18BD219EF322}</a:tableStyleId>
              </a:tblPr>
              <a:tblGrid>
                <a:gridCol w="1661297">
                  <a:extLst>
                    <a:ext uri="{9D8B030D-6E8A-4147-A177-3AD203B41FA5}">
                      <a16:colId xmlns:a16="http://schemas.microsoft.com/office/drawing/2014/main" val="3819037723"/>
                    </a:ext>
                  </a:extLst>
                </a:gridCol>
                <a:gridCol w="1290594">
                  <a:extLst>
                    <a:ext uri="{9D8B030D-6E8A-4147-A177-3AD203B41FA5}">
                      <a16:colId xmlns:a16="http://schemas.microsoft.com/office/drawing/2014/main" val="3499116453"/>
                    </a:ext>
                  </a:extLst>
                </a:gridCol>
                <a:gridCol w="288324">
                  <a:extLst>
                    <a:ext uri="{9D8B030D-6E8A-4147-A177-3AD203B41FA5}">
                      <a16:colId xmlns:a16="http://schemas.microsoft.com/office/drawing/2014/main" val="2971205821"/>
                    </a:ext>
                  </a:extLst>
                </a:gridCol>
                <a:gridCol w="274595">
                  <a:extLst>
                    <a:ext uri="{9D8B030D-6E8A-4147-A177-3AD203B41FA5}">
                      <a16:colId xmlns:a16="http://schemas.microsoft.com/office/drawing/2014/main" val="2487872403"/>
                    </a:ext>
                  </a:extLst>
                </a:gridCol>
                <a:gridCol w="274595">
                  <a:extLst>
                    <a:ext uri="{9D8B030D-6E8A-4147-A177-3AD203B41FA5}">
                      <a16:colId xmlns:a16="http://schemas.microsoft.com/office/drawing/2014/main" val="1756547698"/>
                    </a:ext>
                  </a:extLst>
                </a:gridCol>
                <a:gridCol w="274595">
                  <a:extLst>
                    <a:ext uri="{9D8B030D-6E8A-4147-A177-3AD203B41FA5}">
                      <a16:colId xmlns:a16="http://schemas.microsoft.com/office/drawing/2014/main" val="1824743982"/>
                    </a:ext>
                  </a:extLst>
                </a:gridCol>
              </a:tblGrid>
              <a:tr h="220233">
                <a:tc>
                  <a:txBody>
                    <a:bodyPr/>
                    <a:lstStyle/>
                    <a:p>
                      <a:pPr algn="l" fontAlgn="b"/>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extLst>
                  <a:ext uri="{0D108BD9-81ED-4DB2-BD59-A6C34878D82A}">
                    <a16:rowId xmlns:a16="http://schemas.microsoft.com/office/drawing/2014/main" val="1955420028"/>
                  </a:ext>
                </a:extLst>
              </a:tr>
              <a:tr h="869919">
                <a:tc>
                  <a:txBody>
                    <a:bodyPr/>
                    <a:lstStyle/>
                    <a:p>
                      <a:pPr algn="l" fontAlgn="b"/>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a:effectLst/>
                          <a:highlight>
                            <a:srgbClr val="D9E1F2"/>
                          </a:highlight>
                        </a:rPr>
                        <a:t>2023Q3</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vert="vert270" anchor="b"/>
                </a:tc>
                <a:tc>
                  <a:txBody>
                    <a:bodyPr/>
                    <a:lstStyle/>
                    <a:p>
                      <a:pPr algn="r" fontAlgn="b"/>
                      <a:r>
                        <a:rPr lang="en-US" sz="1100" u="none" strike="noStrike">
                          <a:effectLst/>
                          <a:highlight>
                            <a:srgbClr val="D9E1F2"/>
                          </a:highlight>
                        </a:rPr>
                        <a:t>2023Q4</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vert="vert270" anchor="b"/>
                </a:tc>
                <a:tc>
                  <a:txBody>
                    <a:bodyPr/>
                    <a:lstStyle/>
                    <a:p>
                      <a:pPr algn="r" fontAlgn="b"/>
                      <a:r>
                        <a:rPr lang="en-US" sz="1100" u="none" strike="noStrike">
                          <a:effectLst/>
                          <a:highlight>
                            <a:srgbClr val="D9E1F2"/>
                          </a:highlight>
                        </a:rPr>
                        <a:t>2024Q1</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vert="vert270" anchor="b"/>
                </a:tc>
                <a:tc>
                  <a:txBody>
                    <a:bodyPr/>
                    <a:lstStyle/>
                    <a:p>
                      <a:pPr algn="r" fontAlgn="b"/>
                      <a:r>
                        <a:rPr lang="en-US" sz="1100" u="none" strike="noStrike">
                          <a:effectLst/>
                          <a:highlight>
                            <a:srgbClr val="D9E1F2"/>
                          </a:highlight>
                        </a:rPr>
                        <a:t>2024Q2</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vert="vert270" anchor="b"/>
                </a:tc>
                <a:tc>
                  <a:txBody>
                    <a:bodyPr/>
                    <a:lstStyle/>
                    <a:p>
                      <a:pPr algn="r" fontAlgn="b"/>
                      <a:r>
                        <a:rPr lang="en-US" sz="1100" u="none" strike="noStrike">
                          <a:effectLst/>
                          <a:highlight>
                            <a:srgbClr val="D9E1F2"/>
                          </a:highlight>
                        </a:rPr>
                        <a:t>Grand Total</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vert="vert270" anchor="b"/>
                </a:tc>
                <a:extLst>
                  <a:ext uri="{0D108BD9-81ED-4DB2-BD59-A6C34878D82A}">
                    <a16:rowId xmlns:a16="http://schemas.microsoft.com/office/drawing/2014/main" val="3728945406"/>
                  </a:ext>
                </a:extLst>
              </a:tr>
              <a:tr h="398621">
                <a:tc>
                  <a:txBody>
                    <a:bodyPr/>
                    <a:lstStyle/>
                    <a:p>
                      <a:pPr algn="l" fontAlgn="b"/>
                      <a:r>
                        <a:rPr lang="en-US" sz="1100" u="none" strike="noStrike">
                          <a:effectLst/>
                        </a:rPr>
                        <a:t>Private home/apt. with no home health services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46</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75627246"/>
                  </a:ext>
                </a:extLst>
              </a:tr>
              <a:tr h="220233">
                <a:tc>
                  <a:txBody>
                    <a:bodyPr/>
                    <a:lstStyle/>
                    <a:p>
                      <a:pPr algn="l" fontAlgn="b"/>
                      <a:r>
                        <a:rPr lang="en-US" sz="1100" u="none" strike="noStrike">
                          <a:effectLst/>
                        </a:rPr>
                        <a:t>Shelter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97343728"/>
                  </a:ext>
                </a:extLst>
              </a:tr>
              <a:tr h="220233">
                <a:tc>
                  <a:txBody>
                    <a:bodyPr/>
                    <a:lstStyle/>
                    <a:p>
                      <a:pPr algn="l" fontAlgn="b"/>
                      <a:r>
                        <a:rPr lang="en-US" sz="1100" u="none" strike="noStrike">
                          <a:effectLst/>
                        </a:rPr>
                        <a:t>Home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44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3087516"/>
                  </a:ext>
                </a:extLst>
              </a:tr>
              <a:tr h="220233">
                <a:tc>
                  <a:txBody>
                    <a:bodyPr/>
                    <a:lstStyle/>
                    <a:p>
                      <a:pPr algn="l" fontAlgn="b"/>
                      <a:r>
                        <a:rPr lang="en-US" sz="1100" u="none" strike="noStrike">
                          <a:effectLst/>
                        </a:rPr>
                        <a:t>Self</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1746491"/>
                  </a:ext>
                </a:extLst>
              </a:tr>
              <a:tr h="220233">
                <a:tc>
                  <a:txBody>
                    <a:bodyPr/>
                    <a:lstStyle/>
                    <a:p>
                      <a:pPr algn="l" fontAlgn="b"/>
                      <a:r>
                        <a:rPr lang="en-US" sz="1100" u="none" strike="noStrike">
                          <a:effectLst/>
                        </a:rPr>
                        <a:t>Jail/Corrections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62401999"/>
                  </a:ext>
                </a:extLst>
              </a:tr>
              <a:tr h="398621">
                <a:tc>
                  <a:txBody>
                    <a:bodyPr/>
                    <a:lstStyle/>
                    <a:p>
                      <a:pPr algn="l" fontAlgn="b"/>
                      <a:r>
                        <a:rPr lang="en-US" sz="1100" u="none" strike="noStrike">
                          <a:effectLst/>
                        </a:rPr>
                        <a:t>Board and care/Group home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13187320"/>
                  </a:ext>
                </a:extLst>
              </a:tr>
              <a:tr h="220233">
                <a:tc>
                  <a:txBody>
                    <a:bodyPr/>
                    <a:lstStyle/>
                    <a:p>
                      <a:pPr algn="l" fontAlgn="b"/>
                      <a:r>
                        <a:rPr lang="en-US" sz="1100" u="none" strike="noStrike">
                          <a:effectLst/>
                        </a:rPr>
                        <a:t>Acute Care Hospital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9230772"/>
                  </a:ext>
                </a:extLst>
              </a:tr>
              <a:tr h="220233">
                <a:tc>
                  <a:txBody>
                    <a:bodyPr/>
                    <a:lstStyle/>
                    <a:p>
                      <a:pPr algn="l" fontAlgn="b"/>
                      <a:r>
                        <a:rPr lang="en-US" sz="1100" u="none" strike="noStrike">
                          <a:effectLst/>
                        </a:rPr>
                        <a:t>Transitional Housing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00664677"/>
                  </a:ext>
                </a:extLst>
              </a:tr>
              <a:tr h="220233">
                <a:tc>
                  <a:txBody>
                    <a:bodyPr/>
                    <a:lstStyle/>
                    <a:p>
                      <a:pPr algn="l" fontAlgn="b"/>
                      <a:r>
                        <a:rPr lang="en-US" sz="1100" u="none" strike="noStrike">
                          <a:effectLst/>
                        </a:rPr>
                        <a:t>Crestwood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4848904"/>
                  </a:ext>
                </a:extLst>
              </a:tr>
              <a:tr h="220233">
                <a:tc>
                  <a:txBody>
                    <a:bodyPr/>
                    <a:lstStyle/>
                    <a:p>
                      <a:pPr algn="l" fontAlgn="b"/>
                      <a:r>
                        <a:rPr lang="en-US" sz="1100" u="none" strike="noStrike">
                          <a:effectLst/>
                        </a:rPr>
                        <a:t>Hotel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3356509"/>
                  </a:ext>
                </a:extLst>
              </a:tr>
              <a:tr h="220233">
                <a:tc>
                  <a:txBody>
                    <a:bodyPr/>
                    <a:lstStyle/>
                    <a:p>
                      <a:pPr algn="l" fontAlgn="b"/>
                      <a:r>
                        <a:rPr lang="en-US" sz="1100" u="none" strike="noStrike">
                          <a:effectLst/>
                          <a:highlight>
                            <a:srgbClr val="D9E1F2"/>
                          </a:highlight>
                        </a:rPr>
                        <a:t>Grand Total</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a:effectLst/>
                          <a:highlight>
                            <a:srgbClr val="D9E1F2"/>
                          </a:highlight>
                        </a:rPr>
                        <a:t>166</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a:effectLst/>
                          <a:highlight>
                            <a:srgbClr val="D9E1F2"/>
                          </a:highlight>
                        </a:rPr>
                        <a:t>133</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a:effectLst/>
                          <a:highlight>
                            <a:srgbClr val="D9E1F2"/>
                          </a:highlight>
                        </a:rPr>
                        <a:t>138</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a:effectLst/>
                          <a:highlight>
                            <a:srgbClr val="D9E1F2"/>
                          </a:highlight>
                        </a:rPr>
                        <a:t>164</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dirty="0">
                          <a:effectLst/>
                          <a:highlight>
                            <a:srgbClr val="D9E1F2"/>
                          </a:highlight>
                        </a:rPr>
                        <a:t>601</a:t>
                      </a:r>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anchor="b"/>
                </a:tc>
                <a:extLst>
                  <a:ext uri="{0D108BD9-81ED-4DB2-BD59-A6C34878D82A}">
                    <a16:rowId xmlns:a16="http://schemas.microsoft.com/office/drawing/2014/main" val="3537246280"/>
                  </a:ext>
                </a:extLst>
              </a:tr>
            </a:tbl>
          </a:graphicData>
        </a:graphic>
      </p:graphicFrame>
      <p:graphicFrame>
        <p:nvGraphicFramePr>
          <p:cNvPr id="5" name="Chart 4">
            <a:extLst>
              <a:ext uri="{FF2B5EF4-FFF2-40B4-BE49-F238E27FC236}">
                <a16:creationId xmlns:a16="http://schemas.microsoft.com/office/drawing/2014/main" id="{B867E3D4-9B6E-46C6-BCA6-35B8AC23C832}"/>
              </a:ext>
            </a:extLst>
          </p:cNvPr>
          <p:cNvGraphicFramePr>
            <a:graphicFrameLocks/>
          </p:cNvGraphicFramePr>
          <p:nvPr>
            <p:extLst>
              <p:ext uri="{D42A27DB-BD31-4B8C-83A1-F6EECF244321}">
                <p14:modId xmlns:p14="http://schemas.microsoft.com/office/powerpoint/2010/main" val="2535439404"/>
              </p:ext>
            </p:extLst>
          </p:nvPr>
        </p:nvGraphicFramePr>
        <p:xfrm>
          <a:off x="4775198" y="1671782"/>
          <a:ext cx="6419274" cy="46642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2379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107B0-826E-4E2E-390A-A0CBF1F860F6}"/>
              </a:ext>
            </a:extLst>
          </p:cNvPr>
          <p:cNvSpPr>
            <a:spLocks noGrp="1"/>
          </p:cNvSpPr>
          <p:nvPr>
            <p:ph type="title"/>
          </p:nvPr>
        </p:nvSpPr>
        <p:spPr>
          <a:xfrm>
            <a:off x="711199" y="-341745"/>
            <a:ext cx="10788073" cy="6112298"/>
          </a:xfrm>
        </p:spPr>
        <p:txBody>
          <a:bodyPr/>
          <a:lstStyle/>
          <a:p>
            <a:r>
              <a:rPr lang="en-US" sz="5500" dirty="0"/>
              <a:t>Length of Stay </a:t>
            </a:r>
            <a:br>
              <a:rPr lang="en-US" sz="4000" dirty="0"/>
            </a:br>
            <a:br>
              <a:rPr lang="en-US" sz="4000" dirty="0"/>
            </a:br>
            <a:br>
              <a:rPr lang="en-US" sz="4000" dirty="0"/>
            </a:br>
            <a:br>
              <a:rPr lang="en-US" dirty="0"/>
            </a:br>
            <a:endParaRPr lang="en-US" dirty="0"/>
          </a:p>
        </p:txBody>
      </p:sp>
      <p:graphicFrame>
        <p:nvGraphicFramePr>
          <p:cNvPr id="3" name="Table 2">
            <a:extLst>
              <a:ext uri="{FF2B5EF4-FFF2-40B4-BE49-F238E27FC236}">
                <a16:creationId xmlns:a16="http://schemas.microsoft.com/office/drawing/2014/main" id="{5D619C16-3CF2-F8F7-C2AF-1B25D163C114}"/>
              </a:ext>
            </a:extLst>
          </p:cNvPr>
          <p:cNvGraphicFramePr>
            <a:graphicFrameLocks noGrp="1"/>
          </p:cNvGraphicFramePr>
          <p:nvPr>
            <p:extLst>
              <p:ext uri="{D42A27DB-BD31-4B8C-83A1-F6EECF244321}">
                <p14:modId xmlns:p14="http://schemas.microsoft.com/office/powerpoint/2010/main" val="2487915539"/>
              </p:ext>
            </p:extLst>
          </p:nvPr>
        </p:nvGraphicFramePr>
        <p:xfrm>
          <a:off x="858982" y="1902690"/>
          <a:ext cx="3611416" cy="3867866"/>
        </p:xfrm>
        <a:graphic>
          <a:graphicData uri="http://schemas.openxmlformats.org/drawingml/2006/table">
            <a:tbl>
              <a:tblPr>
                <a:tableStyleId>{F5AB1C69-6EDB-4FF4-983F-18BD219EF322}</a:tableStyleId>
              </a:tblPr>
              <a:tblGrid>
                <a:gridCol w="1290807">
                  <a:extLst>
                    <a:ext uri="{9D8B030D-6E8A-4147-A177-3AD203B41FA5}">
                      <a16:colId xmlns:a16="http://schemas.microsoft.com/office/drawing/2014/main" val="763989538"/>
                    </a:ext>
                  </a:extLst>
                </a:gridCol>
                <a:gridCol w="2320609">
                  <a:extLst>
                    <a:ext uri="{9D8B030D-6E8A-4147-A177-3AD203B41FA5}">
                      <a16:colId xmlns:a16="http://schemas.microsoft.com/office/drawing/2014/main" val="3718710279"/>
                    </a:ext>
                  </a:extLst>
                </a:gridCol>
              </a:tblGrid>
              <a:tr h="487751">
                <a:tc>
                  <a:txBody>
                    <a:bodyPr/>
                    <a:lstStyle/>
                    <a:p>
                      <a:pPr algn="l" fontAlgn="b"/>
                      <a:r>
                        <a:rPr lang="en-US" sz="1100" u="none" strike="noStrike">
                          <a:effectLst/>
                          <a:highlight>
                            <a:srgbClr val="D9E1F2"/>
                          </a:highlight>
                        </a:rPr>
                        <a:t>LengthOfStay</a:t>
                      </a:r>
                      <a:endParaRPr lang="en-US" sz="1100" b="0"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highlight>
                          <a:srgbClr val="D9E1F2"/>
                        </a:highlight>
                        <a:latin typeface="Calibri" panose="020F0502020204030204" pitchFamily="34" charset="0"/>
                      </a:endParaRPr>
                    </a:p>
                  </a:txBody>
                  <a:tcPr marL="9525" marR="9525" marT="9525" marB="0" anchor="b"/>
                </a:tc>
                <a:extLst>
                  <a:ext uri="{0D108BD9-81ED-4DB2-BD59-A6C34878D82A}">
                    <a16:rowId xmlns:a16="http://schemas.microsoft.com/office/drawing/2014/main" val="747493651"/>
                  </a:ext>
                </a:extLst>
              </a:tr>
              <a:tr h="487751">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0026737"/>
                  </a:ext>
                </a:extLst>
              </a:tr>
              <a:tr h="487751">
                <a:tc>
                  <a:txBody>
                    <a:bodyPr/>
                    <a:lstStyle/>
                    <a:p>
                      <a:pPr algn="l" fontAlgn="b"/>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r>
                        <a:rPr lang="en-US" sz="1100" u="none" strike="noStrike">
                          <a:effectLst/>
                          <a:highlight>
                            <a:srgbClr val="D9E1F2"/>
                          </a:highlight>
                        </a:rPr>
                        <a:t>Average of LengthOfStay</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extLst>
                  <a:ext uri="{0D108BD9-81ED-4DB2-BD59-A6C34878D82A}">
                    <a16:rowId xmlns:a16="http://schemas.microsoft.com/office/drawing/2014/main" val="2376871960"/>
                  </a:ext>
                </a:extLst>
              </a:tr>
              <a:tr h="453609">
                <a:tc>
                  <a:txBody>
                    <a:bodyPr/>
                    <a:lstStyle/>
                    <a:p>
                      <a:pPr algn="l" fontAlgn="b"/>
                      <a:r>
                        <a:rPr lang="en-US" sz="1100" u="none" strike="noStrike">
                          <a:effectLst/>
                        </a:rPr>
                        <a:t>2023Q4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95290436"/>
                  </a:ext>
                </a:extLst>
              </a:tr>
              <a:tr h="487751">
                <a:tc>
                  <a:txBody>
                    <a:bodyPr/>
                    <a:lstStyle/>
                    <a:p>
                      <a:pPr algn="l" fontAlgn="b"/>
                      <a:r>
                        <a:rPr lang="en-US" sz="1100" u="none" strike="noStrike">
                          <a:effectLst/>
                        </a:rPr>
                        <a:t>2024Q1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20892498"/>
                  </a:ext>
                </a:extLst>
              </a:tr>
              <a:tr h="487751">
                <a:tc>
                  <a:txBody>
                    <a:bodyPr/>
                    <a:lstStyle/>
                    <a:p>
                      <a:pPr algn="l" fontAlgn="b"/>
                      <a:r>
                        <a:rPr lang="en-US" sz="1100" u="none" strike="noStrike">
                          <a:effectLst/>
                        </a:rPr>
                        <a:t>2024Q2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6.5</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75128498"/>
                  </a:ext>
                </a:extLst>
              </a:tr>
              <a:tr h="487751">
                <a:tc>
                  <a:txBody>
                    <a:bodyPr/>
                    <a:lstStyle/>
                    <a:p>
                      <a:pPr algn="l" fontAlgn="b"/>
                      <a:r>
                        <a:rPr lang="en-US" sz="1100" u="none" strike="noStrike">
                          <a:effectLst/>
                        </a:rPr>
                        <a:t>2024Q3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44279086"/>
                  </a:ext>
                </a:extLst>
              </a:tr>
              <a:tr h="487751">
                <a:tc>
                  <a:txBody>
                    <a:bodyPr/>
                    <a:lstStyle/>
                    <a:p>
                      <a:pPr algn="l" fontAlgn="b"/>
                      <a:r>
                        <a:rPr lang="en-US" sz="1100" u="none" strike="noStrike">
                          <a:effectLst/>
                          <a:highlight>
                            <a:srgbClr val="D9E1F2"/>
                          </a:highlight>
                        </a:rPr>
                        <a:t>Grand Total</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dirty="0">
                          <a:effectLst/>
                          <a:highlight>
                            <a:srgbClr val="D9E1F2"/>
                          </a:highlight>
                        </a:rPr>
                        <a:t>8.3</a:t>
                      </a:r>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anchor="b"/>
                </a:tc>
                <a:extLst>
                  <a:ext uri="{0D108BD9-81ED-4DB2-BD59-A6C34878D82A}">
                    <a16:rowId xmlns:a16="http://schemas.microsoft.com/office/drawing/2014/main" val="204531720"/>
                  </a:ext>
                </a:extLst>
              </a:tr>
            </a:tbl>
          </a:graphicData>
        </a:graphic>
      </p:graphicFrame>
      <p:graphicFrame>
        <p:nvGraphicFramePr>
          <p:cNvPr id="6" name="Chart 5">
            <a:extLst>
              <a:ext uri="{FF2B5EF4-FFF2-40B4-BE49-F238E27FC236}">
                <a16:creationId xmlns:a16="http://schemas.microsoft.com/office/drawing/2014/main" id="{EA2B09C8-410B-4E51-B211-0085CB7F998B}"/>
              </a:ext>
            </a:extLst>
          </p:cNvPr>
          <p:cNvGraphicFramePr>
            <a:graphicFrameLocks/>
          </p:cNvGraphicFramePr>
          <p:nvPr>
            <p:extLst>
              <p:ext uri="{D42A27DB-BD31-4B8C-83A1-F6EECF244321}">
                <p14:modId xmlns:p14="http://schemas.microsoft.com/office/powerpoint/2010/main" val="2199199387"/>
              </p:ext>
            </p:extLst>
          </p:nvPr>
        </p:nvGraphicFramePr>
        <p:xfrm>
          <a:off x="5337174" y="1815738"/>
          <a:ext cx="5737225" cy="41878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4323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107B0-826E-4E2E-390A-A0CBF1F860F6}"/>
              </a:ext>
            </a:extLst>
          </p:cNvPr>
          <p:cNvSpPr>
            <a:spLocks noGrp="1"/>
          </p:cNvSpPr>
          <p:nvPr>
            <p:ph type="title"/>
          </p:nvPr>
        </p:nvSpPr>
        <p:spPr>
          <a:xfrm>
            <a:off x="711199" y="-341745"/>
            <a:ext cx="10788073" cy="6112298"/>
          </a:xfrm>
        </p:spPr>
        <p:txBody>
          <a:bodyPr/>
          <a:lstStyle/>
          <a:p>
            <a:r>
              <a:rPr lang="en-US" sz="5500" dirty="0"/>
              <a:t>Average of Age </a:t>
            </a:r>
            <a:br>
              <a:rPr lang="en-US" sz="4000" dirty="0"/>
            </a:br>
            <a:br>
              <a:rPr lang="en-US" sz="4000" dirty="0"/>
            </a:br>
            <a:br>
              <a:rPr lang="en-US" sz="4000" dirty="0"/>
            </a:br>
            <a:br>
              <a:rPr lang="en-US" dirty="0"/>
            </a:br>
            <a:endParaRPr lang="en-US" dirty="0"/>
          </a:p>
        </p:txBody>
      </p:sp>
      <p:graphicFrame>
        <p:nvGraphicFramePr>
          <p:cNvPr id="2" name="Table 1">
            <a:extLst>
              <a:ext uri="{FF2B5EF4-FFF2-40B4-BE49-F238E27FC236}">
                <a16:creationId xmlns:a16="http://schemas.microsoft.com/office/drawing/2014/main" id="{C41A214D-F6A1-77FE-1356-A1846A11C397}"/>
              </a:ext>
            </a:extLst>
          </p:cNvPr>
          <p:cNvGraphicFramePr>
            <a:graphicFrameLocks noGrp="1"/>
          </p:cNvGraphicFramePr>
          <p:nvPr>
            <p:extLst>
              <p:ext uri="{D42A27DB-BD31-4B8C-83A1-F6EECF244321}">
                <p14:modId xmlns:p14="http://schemas.microsoft.com/office/powerpoint/2010/main" val="4263174672"/>
              </p:ext>
            </p:extLst>
          </p:nvPr>
        </p:nvGraphicFramePr>
        <p:xfrm>
          <a:off x="1441450" y="2115523"/>
          <a:ext cx="3241385" cy="3498012"/>
        </p:xfrm>
        <a:graphic>
          <a:graphicData uri="http://schemas.openxmlformats.org/drawingml/2006/table">
            <a:tbl>
              <a:tblPr>
                <a:tableStyleId>{F5AB1C69-6EDB-4FF4-983F-18BD219EF322}</a:tableStyleId>
              </a:tblPr>
              <a:tblGrid>
                <a:gridCol w="1531888">
                  <a:extLst>
                    <a:ext uri="{9D8B030D-6E8A-4147-A177-3AD203B41FA5}">
                      <a16:colId xmlns:a16="http://schemas.microsoft.com/office/drawing/2014/main" val="3765623999"/>
                    </a:ext>
                  </a:extLst>
                </a:gridCol>
                <a:gridCol w="1709497">
                  <a:extLst>
                    <a:ext uri="{9D8B030D-6E8A-4147-A177-3AD203B41FA5}">
                      <a16:colId xmlns:a16="http://schemas.microsoft.com/office/drawing/2014/main" val="1917075803"/>
                    </a:ext>
                  </a:extLst>
                </a:gridCol>
              </a:tblGrid>
              <a:tr h="583002">
                <a:tc>
                  <a:txBody>
                    <a:bodyPr/>
                    <a:lstStyle/>
                    <a:p>
                      <a:pPr algn="l" fontAlgn="b"/>
                      <a:r>
                        <a:rPr lang="en-US" sz="1100" u="none" strike="noStrike" dirty="0">
                          <a:effectLst/>
                          <a:highlight>
                            <a:srgbClr val="D9E1F2"/>
                          </a:highlight>
                        </a:rPr>
                        <a:t>Row Labels</a:t>
                      </a:r>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l" fontAlgn="b"/>
                      <a:r>
                        <a:rPr lang="en-US" sz="1100" u="none" strike="noStrike">
                          <a:effectLst/>
                          <a:highlight>
                            <a:srgbClr val="D9E1F2"/>
                          </a:highlight>
                        </a:rPr>
                        <a:t>Average of Age</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extLst>
                  <a:ext uri="{0D108BD9-81ED-4DB2-BD59-A6C34878D82A}">
                    <a16:rowId xmlns:a16="http://schemas.microsoft.com/office/drawing/2014/main" val="750377207"/>
                  </a:ext>
                </a:extLst>
              </a:tr>
              <a:tr h="583002">
                <a:tc>
                  <a:txBody>
                    <a:bodyPr/>
                    <a:lstStyle/>
                    <a:p>
                      <a:pPr algn="l" fontAlgn="b"/>
                      <a:r>
                        <a:rPr lang="en-US" sz="1100" u="none" strike="noStrike">
                          <a:effectLst/>
                        </a:rPr>
                        <a:t>2023Q3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95003017"/>
                  </a:ext>
                </a:extLst>
              </a:tr>
              <a:tr h="583002">
                <a:tc>
                  <a:txBody>
                    <a:bodyPr/>
                    <a:lstStyle/>
                    <a:p>
                      <a:pPr algn="l" fontAlgn="b"/>
                      <a:r>
                        <a:rPr lang="en-US" sz="1100" u="none" strike="noStrike">
                          <a:effectLst/>
                        </a:rPr>
                        <a:t>2023Q4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0798563"/>
                  </a:ext>
                </a:extLst>
              </a:tr>
              <a:tr h="583002">
                <a:tc>
                  <a:txBody>
                    <a:bodyPr/>
                    <a:lstStyle/>
                    <a:p>
                      <a:pPr algn="l" fontAlgn="b"/>
                      <a:r>
                        <a:rPr lang="en-US" sz="1100" u="none" strike="noStrike">
                          <a:effectLst/>
                        </a:rPr>
                        <a:t>2024Q1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93216289"/>
                  </a:ext>
                </a:extLst>
              </a:tr>
              <a:tr h="583002">
                <a:tc>
                  <a:txBody>
                    <a:bodyPr/>
                    <a:lstStyle/>
                    <a:p>
                      <a:pPr algn="l" fontAlgn="b"/>
                      <a:r>
                        <a:rPr lang="en-US" sz="1100" u="none" strike="noStrike">
                          <a:effectLst/>
                        </a:rPr>
                        <a:t>2024Q2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32238"/>
                  </a:ext>
                </a:extLst>
              </a:tr>
              <a:tr h="583002">
                <a:tc>
                  <a:txBody>
                    <a:bodyPr/>
                    <a:lstStyle/>
                    <a:p>
                      <a:pPr algn="l" fontAlgn="b"/>
                      <a:r>
                        <a:rPr lang="en-US" sz="1100" u="none" strike="noStrike">
                          <a:effectLst/>
                          <a:highlight>
                            <a:srgbClr val="D9E1F2"/>
                          </a:highlight>
                        </a:rPr>
                        <a:t>Grand Total</a:t>
                      </a:r>
                      <a:endParaRPr lang="en-US" sz="1100" b="1" i="0" u="none" strike="noStrike">
                        <a:solidFill>
                          <a:srgbClr val="000000"/>
                        </a:solidFill>
                        <a:effectLst/>
                        <a:highlight>
                          <a:srgbClr val="D9E1F2"/>
                        </a:highlight>
                        <a:latin typeface="Calibri" panose="020F0502020204030204" pitchFamily="34" charset="0"/>
                      </a:endParaRPr>
                    </a:p>
                  </a:txBody>
                  <a:tcPr marL="9525" marR="9525" marT="9525" marB="0" anchor="b"/>
                </a:tc>
                <a:tc>
                  <a:txBody>
                    <a:bodyPr/>
                    <a:lstStyle/>
                    <a:p>
                      <a:pPr algn="r" fontAlgn="b"/>
                      <a:r>
                        <a:rPr lang="en-US" sz="1100" u="none" strike="noStrike" dirty="0">
                          <a:effectLst/>
                          <a:highlight>
                            <a:srgbClr val="D9E1F2"/>
                          </a:highlight>
                        </a:rPr>
                        <a:t>40</a:t>
                      </a:r>
                      <a:endParaRPr lang="en-US" sz="1100" b="1" i="0" u="none" strike="noStrike" dirty="0">
                        <a:solidFill>
                          <a:srgbClr val="000000"/>
                        </a:solidFill>
                        <a:effectLst/>
                        <a:highlight>
                          <a:srgbClr val="D9E1F2"/>
                        </a:highlight>
                        <a:latin typeface="Calibri" panose="020F0502020204030204" pitchFamily="34" charset="0"/>
                      </a:endParaRPr>
                    </a:p>
                  </a:txBody>
                  <a:tcPr marL="9525" marR="9525" marT="9525" marB="0" anchor="b"/>
                </a:tc>
                <a:extLst>
                  <a:ext uri="{0D108BD9-81ED-4DB2-BD59-A6C34878D82A}">
                    <a16:rowId xmlns:a16="http://schemas.microsoft.com/office/drawing/2014/main" val="3001848792"/>
                  </a:ext>
                </a:extLst>
              </a:tr>
            </a:tbl>
          </a:graphicData>
        </a:graphic>
      </p:graphicFrame>
      <p:graphicFrame>
        <p:nvGraphicFramePr>
          <p:cNvPr id="5" name="Chart 4">
            <a:extLst>
              <a:ext uri="{FF2B5EF4-FFF2-40B4-BE49-F238E27FC236}">
                <a16:creationId xmlns:a16="http://schemas.microsoft.com/office/drawing/2014/main" id="{EDADF9F7-FEC5-4054-6FFB-697C266D588A}"/>
              </a:ext>
            </a:extLst>
          </p:cNvPr>
          <p:cNvGraphicFramePr>
            <a:graphicFrameLocks/>
          </p:cNvGraphicFramePr>
          <p:nvPr>
            <p:extLst>
              <p:ext uri="{D42A27DB-BD31-4B8C-83A1-F6EECF244321}">
                <p14:modId xmlns:p14="http://schemas.microsoft.com/office/powerpoint/2010/main" val="595674085"/>
              </p:ext>
            </p:extLst>
          </p:nvPr>
        </p:nvGraphicFramePr>
        <p:xfrm>
          <a:off x="5514541" y="1506176"/>
          <a:ext cx="5153025" cy="4529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4036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1F15-46F5-4A2B-AF38-34F3B8027144}"/>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360A4C54-B3B2-4B02-A340-C72E57FEE5FE}"/>
              </a:ext>
            </a:extLst>
          </p:cNvPr>
          <p:cNvSpPr>
            <a:spLocks noGrp="1"/>
          </p:cNvSpPr>
          <p:nvPr>
            <p:ph idx="1"/>
          </p:nvPr>
        </p:nvSpPr>
        <p:spPr/>
        <p:txBody>
          <a:bodyPr vert="horz" lIns="91440" tIns="45720" rIns="91440" bIns="45720" rtlCol="0" anchor="t">
            <a:noAutofit/>
          </a:bodyPr>
          <a:lstStyle/>
          <a:p>
            <a:r>
              <a:rPr lang="en-US" dirty="0"/>
              <a:t>Danielle Martinez, LMFT</a:t>
            </a:r>
          </a:p>
          <a:p>
            <a:r>
              <a:rPr lang="en-US" dirty="0"/>
              <a:t>Clinical Director/Administrator</a:t>
            </a:r>
          </a:p>
          <a:p>
            <a:r>
              <a:rPr lang="en-US" dirty="0"/>
              <a:t>805-891-7387</a:t>
            </a:r>
          </a:p>
          <a:p>
            <a:r>
              <a:rPr lang="en-US" dirty="0"/>
              <a:t>danielle.martinez@cbhi.net</a:t>
            </a:r>
          </a:p>
          <a:p>
            <a:r>
              <a:rPr lang="en-US" dirty="0"/>
              <a:t>	crestwoodbehavioralhealth.com</a:t>
            </a:r>
          </a:p>
        </p:txBody>
      </p:sp>
      <p:pic>
        <p:nvPicPr>
          <p:cNvPr id="4" name="Picture 3">
            <a:extLst>
              <a:ext uri="{FF2B5EF4-FFF2-40B4-BE49-F238E27FC236}">
                <a16:creationId xmlns:a16="http://schemas.microsoft.com/office/drawing/2014/main" id="{40C3081B-617D-13F6-2E46-442EDF57EC61}"/>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6480048" y="93367"/>
            <a:ext cx="5711952" cy="6820241"/>
          </a:xfrm>
          <a:prstGeom prst="rect">
            <a:avLst/>
          </a:prstGeom>
        </p:spPr>
      </p:pic>
    </p:spTree>
    <p:extLst>
      <p:ext uri="{BB962C8B-B14F-4D97-AF65-F5344CB8AC3E}">
        <p14:creationId xmlns:p14="http://schemas.microsoft.com/office/powerpoint/2010/main" val="1315345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91794-986C-4679-93EA-5F3C3EE6C82F}"/>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2875403B-F6A5-4855-B204-4A9D1F5B268F}"/>
              </a:ext>
            </a:extLst>
          </p:cNvPr>
          <p:cNvSpPr>
            <a:spLocks noGrp="1"/>
          </p:cNvSpPr>
          <p:nvPr>
            <p:ph idx="1"/>
          </p:nvPr>
        </p:nvSpPr>
        <p:spPr>
          <a:xfrm>
            <a:off x="419106" y="1690688"/>
            <a:ext cx="5262503" cy="3853543"/>
          </a:xfrm>
        </p:spPr>
        <p:txBody>
          <a:bodyPr>
            <a:normAutofit/>
          </a:bodyPr>
          <a:lstStyle/>
          <a:p>
            <a:pPr marL="285750" indent="-285750">
              <a:buFont typeface="Arial" panose="020B0604020202020204" pitchFamily="34" charset="0"/>
              <a:buChar char="•"/>
            </a:pPr>
            <a:r>
              <a:rPr lang="en-US" sz="2400" b="0" i="0" dirty="0">
                <a:solidFill>
                  <a:srgbClr val="757575"/>
                </a:solidFill>
                <a:effectLst/>
                <a:highlight>
                  <a:srgbClr val="FFFFFF"/>
                </a:highlight>
                <a:latin typeface="republic-web"/>
              </a:rPr>
              <a:t>Headquartered in Sacramento, California</a:t>
            </a:r>
          </a:p>
          <a:p>
            <a:pPr marL="285750" indent="-285750">
              <a:buFont typeface="Arial" panose="020B0604020202020204" pitchFamily="34" charset="0"/>
              <a:buChar char="•"/>
            </a:pPr>
            <a:r>
              <a:rPr lang="en-US" sz="2400" dirty="0">
                <a:solidFill>
                  <a:srgbClr val="757575"/>
                </a:solidFill>
                <a:highlight>
                  <a:srgbClr val="FFFFFF"/>
                </a:highlight>
                <a:latin typeface="republic-web"/>
              </a:rPr>
              <a:t>F</a:t>
            </a:r>
            <a:r>
              <a:rPr lang="en-US" sz="2400" b="0" i="0" dirty="0">
                <a:solidFill>
                  <a:srgbClr val="757575"/>
                </a:solidFill>
                <a:effectLst/>
                <a:highlight>
                  <a:srgbClr val="FFFFFF"/>
                </a:highlight>
                <a:latin typeface="republic-web"/>
              </a:rPr>
              <a:t>ounded in 1968 by James M. Dobbins, Sr. as Crestwood Hospitals Inc., a convalescent care provider.</a:t>
            </a:r>
          </a:p>
          <a:p>
            <a:pPr marL="971550" lvl="1" indent="-285750">
              <a:buFont typeface="Arial" panose="020B0604020202020204" pitchFamily="34" charset="0"/>
              <a:buChar char="•"/>
            </a:pPr>
            <a:r>
              <a:rPr lang="en-US" sz="2400" dirty="0">
                <a:solidFill>
                  <a:srgbClr val="757575"/>
                </a:solidFill>
                <a:highlight>
                  <a:srgbClr val="FFFFFF"/>
                </a:highlight>
                <a:latin typeface="republic-web"/>
              </a:rPr>
              <a:t>Family experience prompted him to create Crestwood </a:t>
            </a:r>
          </a:p>
          <a:p>
            <a:pPr marL="1428750" lvl="2" indent="-285750">
              <a:buFont typeface="Arial" panose="020B0604020202020204" pitchFamily="34" charset="0"/>
              <a:buChar char="•"/>
            </a:pPr>
            <a:endParaRPr lang="en-US" dirty="0"/>
          </a:p>
        </p:txBody>
      </p:sp>
      <p:sp>
        <p:nvSpPr>
          <p:cNvPr id="35" name="Slide Number Placeholder 34">
            <a:extLst>
              <a:ext uri="{FF2B5EF4-FFF2-40B4-BE49-F238E27FC236}">
                <a16:creationId xmlns:a16="http://schemas.microsoft.com/office/drawing/2014/main" id="{253F77DE-9A00-003D-3E35-AA011DA6A27F}"/>
              </a:ext>
            </a:extLst>
          </p:cNvPr>
          <p:cNvSpPr>
            <a:spLocks noGrp="1"/>
          </p:cNvSpPr>
          <p:nvPr>
            <p:ph type="sldNum" sz="quarter" idx="4"/>
          </p:nvPr>
        </p:nvSpPr>
        <p:spPr/>
        <p:txBody>
          <a:bodyPr/>
          <a:lstStyle/>
          <a:p>
            <a:fld id="{3A4F6043-7A67-491B-98BC-F933DED7226D}" type="slidenum">
              <a:rPr lang="en-US" smtClean="0"/>
              <a:pPr/>
              <a:t>2</a:t>
            </a:fld>
            <a:endParaRPr lang="en-US" dirty="0"/>
          </a:p>
        </p:txBody>
      </p:sp>
      <p:sp>
        <p:nvSpPr>
          <p:cNvPr id="4" name="Slide Number Placeholder 5">
            <a:extLst>
              <a:ext uri="{FF2B5EF4-FFF2-40B4-BE49-F238E27FC236}">
                <a16:creationId xmlns:a16="http://schemas.microsoft.com/office/drawing/2014/main" id="{2AD73156-2390-BB42-48B5-818ECA165475}"/>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2</a:t>
            </a:fld>
            <a:endParaRPr lang="en-US" dirty="0"/>
          </a:p>
        </p:txBody>
      </p:sp>
      <p:pic>
        <p:nvPicPr>
          <p:cNvPr id="5" name="Picture Placeholder 10" descr="A white couch with a vase of flowers on a table">
            <a:extLst>
              <a:ext uri="{FF2B5EF4-FFF2-40B4-BE49-F238E27FC236}">
                <a16:creationId xmlns:a16="http://schemas.microsoft.com/office/drawing/2014/main" id="{C8B1409D-FAA2-EEEE-37CD-27AEE2B5AD38}"/>
              </a:ext>
            </a:extLst>
          </p:cNvPr>
          <p:cNvPicPr>
            <a:picLocks noChangeAspect="1"/>
          </p:cNvPicPr>
          <p:nvPr/>
        </p:nvPicPr>
        <p:blipFill>
          <a:blip r:embed="rId3"/>
          <a:srcRect t="29" b="29"/>
          <a:stretch/>
        </p:blipFill>
        <p:spPr>
          <a:xfrm>
            <a:off x="6483095" y="-1"/>
            <a:ext cx="5708905" cy="6857998"/>
          </a:xfrm>
          <a:prstGeom prst="rect">
            <a:avLst/>
          </a:prstGeom>
        </p:spPr>
      </p:pic>
    </p:spTree>
    <p:extLst>
      <p:ext uri="{BB962C8B-B14F-4D97-AF65-F5344CB8AC3E}">
        <p14:creationId xmlns:p14="http://schemas.microsoft.com/office/powerpoint/2010/main" val="1195628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91794-986C-4679-93EA-5F3C3EE6C82F}"/>
              </a:ext>
            </a:extLst>
          </p:cNvPr>
          <p:cNvSpPr>
            <a:spLocks noGrp="1"/>
          </p:cNvSpPr>
          <p:nvPr>
            <p:ph type="title"/>
          </p:nvPr>
        </p:nvSpPr>
        <p:spPr/>
        <p:txBody>
          <a:bodyPr/>
          <a:lstStyle/>
          <a:p>
            <a:r>
              <a:rPr lang="en-US" dirty="0"/>
              <a:t>Mission Statement </a:t>
            </a:r>
          </a:p>
        </p:txBody>
      </p:sp>
      <p:sp>
        <p:nvSpPr>
          <p:cNvPr id="3" name="Content Placeholder 2">
            <a:extLst>
              <a:ext uri="{FF2B5EF4-FFF2-40B4-BE49-F238E27FC236}">
                <a16:creationId xmlns:a16="http://schemas.microsoft.com/office/drawing/2014/main" id="{2875403B-F6A5-4855-B204-4A9D1F5B268F}"/>
              </a:ext>
            </a:extLst>
          </p:cNvPr>
          <p:cNvSpPr>
            <a:spLocks noGrp="1"/>
          </p:cNvSpPr>
          <p:nvPr>
            <p:ph idx="1"/>
          </p:nvPr>
        </p:nvSpPr>
        <p:spPr>
          <a:xfrm>
            <a:off x="419106" y="1541124"/>
            <a:ext cx="5262503" cy="4428161"/>
          </a:xfrm>
        </p:spPr>
        <p:txBody>
          <a:bodyPr>
            <a:noAutofit/>
          </a:bodyPr>
          <a:lstStyle/>
          <a:p>
            <a:pPr lvl="2" indent="0">
              <a:buNone/>
            </a:pPr>
            <a:r>
              <a:rPr lang="en-US" sz="2200" b="0" i="0" dirty="0">
                <a:solidFill>
                  <a:srgbClr val="757575"/>
                </a:solidFill>
                <a:effectLst/>
                <a:highlight>
                  <a:srgbClr val="FFFFFF"/>
                </a:highlight>
                <a:latin typeface="republic-web"/>
              </a:rPr>
              <a:t>Our mission at Crestwood Behavioral Health Inc. is to create a partnership with clients, employees, families, business associates and the community in caring for individuals of all ages affected by mental health. Together, we invest our energy to enhance the quality of life, social integration, community support and empowerment of mental health clients.</a:t>
            </a:r>
            <a:endParaRPr lang="en-US" sz="2200" dirty="0"/>
          </a:p>
        </p:txBody>
      </p:sp>
      <p:sp>
        <p:nvSpPr>
          <p:cNvPr id="35" name="Slide Number Placeholder 34">
            <a:extLst>
              <a:ext uri="{FF2B5EF4-FFF2-40B4-BE49-F238E27FC236}">
                <a16:creationId xmlns:a16="http://schemas.microsoft.com/office/drawing/2014/main" id="{253F77DE-9A00-003D-3E35-AA011DA6A27F}"/>
              </a:ext>
            </a:extLst>
          </p:cNvPr>
          <p:cNvSpPr>
            <a:spLocks noGrp="1"/>
          </p:cNvSpPr>
          <p:nvPr>
            <p:ph type="sldNum" sz="quarter" idx="4"/>
          </p:nvPr>
        </p:nvSpPr>
        <p:spPr/>
        <p:txBody>
          <a:bodyPr/>
          <a:lstStyle/>
          <a:p>
            <a:fld id="{3A4F6043-7A67-491B-98BC-F933DED7226D}" type="slidenum">
              <a:rPr lang="en-US" smtClean="0"/>
              <a:pPr/>
              <a:t>3</a:t>
            </a:fld>
            <a:endParaRPr lang="en-US" dirty="0"/>
          </a:p>
        </p:txBody>
      </p:sp>
      <p:sp>
        <p:nvSpPr>
          <p:cNvPr id="4" name="Slide Number Placeholder 5">
            <a:extLst>
              <a:ext uri="{FF2B5EF4-FFF2-40B4-BE49-F238E27FC236}">
                <a16:creationId xmlns:a16="http://schemas.microsoft.com/office/drawing/2014/main" id="{2AD73156-2390-BB42-48B5-818ECA165475}"/>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3</a:t>
            </a:fld>
            <a:endParaRPr lang="en-US" dirty="0"/>
          </a:p>
        </p:txBody>
      </p:sp>
      <p:pic>
        <p:nvPicPr>
          <p:cNvPr id="6" name="Picture 5">
            <a:extLst>
              <a:ext uri="{FF2B5EF4-FFF2-40B4-BE49-F238E27FC236}">
                <a16:creationId xmlns:a16="http://schemas.microsoft.com/office/drawing/2014/main" id="{B39A2061-0469-CECD-F27E-D8142EF22E24}"/>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6720412" y="0"/>
            <a:ext cx="5468540" cy="6858000"/>
          </a:xfrm>
          <a:prstGeom prst="rect">
            <a:avLst/>
          </a:prstGeom>
        </p:spPr>
      </p:pic>
    </p:spTree>
    <p:extLst>
      <p:ext uri="{BB962C8B-B14F-4D97-AF65-F5344CB8AC3E}">
        <p14:creationId xmlns:p14="http://schemas.microsoft.com/office/powerpoint/2010/main" val="3269114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BAD7B4-5997-4A95-A2A9-773DF1F4CE53}"/>
              </a:ext>
            </a:extLst>
          </p:cNvPr>
          <p:cNvSpPr>
            <a:spLocks noGrp="1"/>
          </p:cNvSpPr>
          <p:nvPr>
            <p:ph type="ctrTitle"/>
          </p:nvPr>
        </p:nvSpPr>
        <p:spPr/>
        <p:txBody>
          <a:bodyPr/>
          <a:lstStyle/>
          <a:p>
            <a:r>
              <a:rPr lang="en-US" dirty="0"/>
              <a:t>Locations in California</a:t>
            </a:r>
            <a:br>
              <a:rPr lang="en-US" dirty="0"/>
            </a:br>
            <a:r>
              <a:rPr lang="en-US" sz="2000" dirty="0"/>
              <a:t>2178 Johnson Ave, SLO</a:t>
            </a:r>
          </a:p>
        </p:txBody>
      </p:sp>
      <p:pic>
        <p:nvPicPr>
          <p:cNvPr id="1038" name="Picture 14" descr="map">
            <a:extLst>
              <a:ext uri="{FF2B5EF4-FFF2-40B4-BE49-F238E27FC236}">
                <a16:creationId xmlns:a16="http://schemas.microsoft.com/office/drawing/2014/main" id="{5D41B463-F5F8-AABC-B967-58F3924C5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5760" y="768927"/>
            <a:ext cx="3956277" cy="5320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600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15832-3B88-48CF-8043-95E6A4907870}"/>
              </a:ext>
            </a:extLst>
          </p:cNvPr>
          <p:cNvSpPr>
            <a:spLocks noGrp="1"/>
          </p:cNvSpPr>
          <p:nvPr>
            <p:ph type="title"/>
          </p:nvPr>
        </p:nvSpPr>
        <p:spPr/>
        <p:txBody>
          <a:bodyPr>
            <a:normAutofit/>
          </a:bodyPr>
          <a:lstStyle/>
          <a:p>
            <a:r>
              <a:rPr lang="en-US" dirty="0"/>
              <a:t>Programs</a:t>
            </a:r>
          </a:p>
        </p:txBody>
      </p:sp>
      <p:sp>
        <p:nvSpPr>
          <p:cNvPr id="33" name="Slide Number Placeholder 32">
            <a:extLst>
              <a:ext uri="{FF2B5EF4-FFF2-40B4-BE49-F238E27FC236}">
                <a16:creationId xmlns:a16="http://schemas.microsoft.com/office/drawing/2014/main" id="{EC64CEEC-83BF-60C7-B00E-F2DE1BC02BC2}"/>
              </a:ext>
            </a:extLst>
          </p:cNvPr>
          <p:cNvSpPr>
            <a:spLocks noGrp="1"/>
          </p:cNvSpPr>
          <p:nvPr>
            <p:ph type="sldNum" sz="quarter" idx="12"/>
          </p:nvPr>
        </p:nvSpPr>
        <p:spPr/>
        <p:txBody>
          <a:bodyPr/>
          <a:lstStyle/>
          <a:p>
            <a:fld id="{3A4F6043-7A67-491B-98BC-F933DED7226D}" type="slidenum">
              <a:rPr lang="en-US" smtClean="0"/>
              <a:pPr/>
              <a:t>5</a:t>
            </a:fld>
            <a:endParaRPr lang="en-US" dirty="0"/>
          </a:p>
        </p:txBody>
      </p:sp>
      <p:sp>
        <p:nvSpPr>
          <p:cNvPr id="8" name="Content Placeholder 7">
            <a:extLst>
              <a:ext uri="{FF2B5EF4-FFF2-40B4-BE49-F238E27FC236}">
                <a16:creationId xmlns:a16="http://schemas.microsoft.com/office/drawing/2014/main" id="{96B95B43-50F7-6804-6214-4E6B07C8063F}"/>
              </a:ext>
            </a:extLst>
          </p:cNvPr>
          <p:cNvSpPr>
            <a:spLocks noGrp="1"/>
          </p:cNvSpPr>
          <p:nvPr>
            <p:ph sz="half" idx="2"/>
          </p:nvPr>
        </p:nvSpPr>
        <p:spPr>
          <a:xfrm>
            <a:off x="422178" y="2198914"/>
            <a:ext cx="11218442" cy="3455925"/>
          </a:xfrm>
        </p:spPr>
        <p:txBody>
          <a:bodyPr>
            <a:normAutofit fontScale="92500" lnSpcReduction="10000"/>
          </a:bodyPr>
          <a:lstStyle/>
          <a:p>
            <a:pPr marL="285750" indent="-285750">
              <a:buFont typeface="Arial" panose="020B0604020202020204" pitchFamily="34" charset="0"/>
              <a:buChar char="•"/>
            </a:pPr>
            <a:r>
              <a:rPr lang="en-US" dirty="0"/>
              <a:t>Mental Health Rehabilitation Centers (MHRC); 12</a:t>
            </a:r>
          </a:p>
          <a:p>
            <a:pPr marL="285750" indent="-285750">
              <a:buFont typeface="Arial" panose="020B0604020202020204" pitchFamily="34" charset="0"/>
              <a:buChar char="•"/>
            </a:pPr>
            <a:r>
              <a:rPr lang="en-US" b="1" dirty="0"/>
              <a:t>Psychiatric Health Facilities (PHF); 7</a:t>
            </a:r>
          </a:p>
          <a:p>
            <a:pPr marL="285750" indent="-285750">
              <a:buFont typeface="Arial" panose="020B0604020202020204" pitchFamily="34" charset="0"/>
              <a:buChar char="•"/>
            </a:pPr>
            <a:r>
              <a:rPr lang="en-US" dirty="0"/>
              <a:t>Adult Residential Programs; 7</a:t>
            </a:r>
          </a:p>
          <a:p>
            <a:pPr marL="285750" indent="-285750">
              <a:buFont typeface="Arial" panose="020B0604020202020204" pitchFamily="34" charset="0"/>
              <a:buChar char="•"/>
            </a:pPr>
            <a:r>
              <a:rPr lang="en-US" dirty="0"/>
              <a:t>Crisis Stabilization Services (CSS); 3</a:t>
            </a:r>
          </a:p>
          <a:p>
            <a:pPr marL="285750" indent="-285750">
              <a:buFont typeface="Arial" panose="020B0604020202020204" pitchFamily="34" charset="0"/>
              <a:buChar char="•"/>
            </a:pPr>
            <a:r>
              <a:rPr lang="en-US" dirty="0"/>
              <a:t>Crisis Residential Treatment Program; 2</a:t>
            </a:r>
          </a:p>
          <a:p>
            <a:pPr marL="285750" indent="-285750">
              <a:buFont typeface="Arial" panose="020B0604020202020204" pitchFamily="34" charset="0"/>
              <a:buChar char="•"/>
            </a:pPr>
            <a:r>
              <a:rPr lang="en-US" dirty="0"/>
              <a:t>Residential Care for Elderly; 1</a:t>
            </a:r>
          </a:p>
          <a:p>
            <a:pPr marL="285750" indent="-285750">
              <a:buFont typeface="Arial" panose="020B0604020202020204" pitchFamily="34" charset="0"/>
              <a:buChar char="•"/>
            </a:pPr>
            <a:r>
              <a:rPr lang="en-US" dirty="0"/>
              <a:t>Skilled Nursing Facility (Neuro-Behavioral); 2</a:t>
            </a:r>
          </a:p>
          <a:p>
            <a:pPr marL="285750" indent="-285750">
              <a:buFont typeface="Arial" panose="020B0604020202020204" pitchFamily="34" charset="0"/>
              <a:buChar char="•"/>
            </a:pPr>
            <a:r>
              <a:rPr lang="en-US" dirty="0"/>
              <a:t>Skilled Nursing Facilities (SNF);4 </a:t>
            </a:r>
          </a:p>
          <a:p>
            <a:pPr marL="285750" indent="-285750">
              <a:buFont typeface="Arial" panose="020B0604020202020204" pitchFamily="34" charset="0"/>
              <a:buChar char="•"/>
            </a:pPr>
            <a:r>
              <a:rPr lang="en-US" dirty="0"/>
              <a:t>Mobile Crisis Services; 1</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0" name="Picture Placeholder 10" descr="A plant in a pot">
            <a:extLst>
              <a:ext uri="{FF2B5EF4-FFF2-40B4-BE49-F238E27FC236}">
                <a16:creationId xmlns:a16="http://schemas.microsoft.com/office/drawing/2014/main" id="{5426876E-D273-DAE9-48F1-D5BA21713923}"/>
              </a:ext>
            </a:extLst>
          </p:cNvPr>
          <p:cNvPicPr>
            <a:picLocks noChangeAspect="1"/>
          </p:cNvPicPr>
          <p:nvPr/>
        </p:nvPicPr>
        <p:blipFill>
          <a:blip r:embed="rId3"/>
          <a:srcRect l="13" r="13"/>
          <a:stretch/>
        </p:blipFill>
        <p:spPr>
          <a:xfrm>
            <a:off x="6483095" y="-1"/>
            <a:ext cx="5708905" cy="6857998"/>
          </a:xfrm>
          <a:prstGeom prst="rect">
            <a:avLst/>
          </a:prstGeom>
        </p:spPr>
      </p:pic>
      <p:pic>
        <p:nvPicPr>
          <p:cNvPr id="2049" name="Picture 1" descr="program icon">
            <a:extLst>
              <a:ext uri="{FF2B5EF4-FFF2-40B4-BE49-F238E27FC236}">
                <a16:creationId xmlns:a16="http://schemas.microsoft.com/office/drawing/2014/main" id="{E9D0F73B-9911-ADF5-048C-A60609D2E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ogram icon">
            <a:extLst>
              <a:ext uri="{FF2B5EF4-FFF2-40B4-BE49-F238E27FC236}">
                <a16:creationId xmlns:a16="http://schemas.microsoft.com/office/drawing/2014/main" id="{CC873595-26B7-9FD5-964B-DF10EB27C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rogram icon">
            <a:extLst>
              <a:ext uri="{FF2B5EF4-FFF2-40B4-BE49-F238E27FC236}">
                <a16:creationId xmlns:a16="http://schemas.microsoft.com/office/drawing/2014/main" id="{982567C3-FC4B-7C7D-FCBC-36226E3264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gram icon">
            <a:extLst>
              <a:ext uri="{FF2B5EF4-FFF2-40B4-BE49-F238E27FC236}">
                <a16:creationId xmlns:a16="http://schemas.microsoft.com/office/drawing/2014/main" id="{8FA29BA2-2462-2A43-498B-ADBC3B8236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program icon">
            <a:extLst>
              <a:ext uri="{FF2B5EF4-FFF2-40B4-BE49-F238E27FC236}">
                <a16:creationId xmlns:a16="http://schemas.microsoft.com/office/drawing/2014/main" id="{A2E83A43-CBA4-9634-F828-C59AE4B8C2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gram icon">
            <a:extLst>
              <a:ext uri="{FF2B5EF4-FFF2-40B4-BE49-F238E27FC236}">
                <a16:creationId xmlns:a16="http://schemas.microsoft.com/office/drawing/2014/main" id="{A3411E1B-0C6C-5075-ADC7-43B1ADADD1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program icon">
            <a:extLst>
              <a:ext uri="{FF2B5EF4-FFF2-40B4-BE49-F238E27FC236}">
                <a16:creationId xmlns:a16="http://schemas.microsoft.com/office/drawing/2014/main" id="{A8C5AF6D-326D-921D-FB1D-F5F3DA1E03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ogram icon">
            <a:extLst>
              <a:ext uri="{FF2B5EF4-FFF2-40B4-BE49-F238E27FC236}">
                <a16:creationId xmlns:a16="http://schemas.microsoft.com/office/drawing/2014/main" id="{745E3ED2-454C-B0D0-641C-223AC6F3FC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program icon">
            <a:extLst>
              <a:ext uri="{FF2B5EF4-FFF2-40B4-BE49-F238E27FC236}">
                <a16:creationId xmlns:a16="http://schemas.microsoft.com/office/drawing/2014/main" id="{390485C5-8406-2CE0-C44E-AFC4721545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program icon">
            <a:extLst>
              <a:ext uri="{FF2B5EF4-FFF2-40B4-BE49-F238E27FC236}">
                <a16:creationId xmlns:a16="http://schemas.microsoft.com/office/drawing/2014/main" id="{82CCE7EA-BD0D-614B-4184-785F5FA5B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program icon">
            <a:extLst>
              <a:ext uri="{FF2B5EF4-FFF2-40B4-BE49-F238E27FC236}">
                <a16:creationId xmlns:a16="http://schemas.microsoft.com/office/drawing/2014/main" id="{8C18CB09-7A64-9AAA-24B3-DF4BC7701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program icon">
            <a:extLst>
              <a:ext uri="{FF2B5EF4-FFF2-40B4-BE49-F238E27FC236}">
                <a16:creationId xmlns:a16="http://schemas.microsoft.com/office/drawing/2014/main" id="{688BC24F-310E-8AE0-8EB4-533361128B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program icon">
            <a:extLst>
              <a:ext uri="{FF2B5EF4-FFF2-40B4-BE49-F238E27FC236}">
                <a16:creationId xmlns:a16="http://schemas.microsoft.com/office/drawing/2014/main" id="{E8C1C931-2068-74DB-D6CC-E68E2A301C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program icon">
            <a:extLst>
              <a:ext uri="{FF2B5EF4-FFF2-40B4-BE49-F238E27FC236}">
                <a16:creationId xmlns:a16="http://schemas.microsoft.com/office/drawing/2014/main" id="{6BDFB4BF-9EAB-18BD-B2FC-CA32F96122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program icon">
            <a:extLst>
              <a:ext uri="{FF2B5EF4-FFF2-40B4-BE49-F238E27FC236}">
                <a16:creationId xmlns:a16="http://schemas.microsoft.com/office/drawing/2014/main" id="{BDFD8CB4-00D9-41F3-D1AF-298363A25C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7" descr="program icon">
            <a:extLst>
              <a:ext uri="{FF2B5EF4-FFF2-40B4-BE49-F238E27FC236}">
                <a16:creationId xmlns:a16="http://schemas.microsoft.com/office/drawing/2014/main" id="{3B55D2BC-68B0-34C6-E7B6-94723F8E70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program icon">
            <a:extLst>
              <a:ext uri="{FF2B5EF4-FFF2-40B4-BE49-F238E27FC236}">
                <a16:creationId xmlns:a16="http://schemas.microsoft.com/office/drawing/2014/main" id="{83E301A4-D796-A54E-5274-A69AC5ECB6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687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5544-C200-BEF3-61CE-CCB5EE891064}"/>
              </a:ext>
            </a:extLst>
          </p:cNvPr>
          <p:cNvSpPr>
            <a:spLocks noGrp="1"/>
          </p:cNvSpPr>
          <p:nvPr>
            <p:ph type="title"/>
          </p:nvPr>
        </p:nvSpPr>
        <p:spPr/>
        <p:txBody>
          <a:bodyPr/>
          <a:lstStyle/>
          <a:p>
            <a:r>
              <a:rPr lang="en-US" dirty="0"/>
              <a:t>Pillars</a:t>
            </a:r>
          </a:p>
        </p:txBody>
      </p:sp>
      <p:sp>
        <p:nvSpPr>
          <p:cNvPr id="33" name="Slide Number Placeholder 32">
            <a:extLst>
              <a:ext uri="{FF2B5EF4-FFF2-40B4-BE49-F238E27FC236}">
                <a16:creationId xmlns:a16="http://schemas.microsoft.com/office/drawing/2014/main" id="{9E4A32E4-179C-6FC0-8A0F-65F163803ABA}"/>
              </a:ext>
            </a:extLst>
          </p:cNvPr>
          <p:cNvSpPr>
            <a:spLocks noGrp="1"/>
          </p:cNvSpPr>
          <p:nvPr>
            <p:ph type="sldNum" sz="quarter" idx="14"/>
          </p:nvPr>
        </p:nvSpPr>
        <p:spPr/>
        <p:txBody>
          <a:bodyPr/>
          <a:lstStyle/>
          <a:p>
            <a:fld id="{3A4F6043-7A67-491B-98BC-F933DED7226D}" type="slidenum">
              <a:rPr lang="en-US" smtClean="0"/>
              <a:pPr/>
              <a:t>6</a:t>
            </a:fld>
            <a:endParaRPr lang="en-US" dirty="0"/>
          </a:p>
        </p:txBody>
      </p:sp>
      <p:sp>
        <p:nvSpPr>
          <p:cNvPr id="4" name="Content Placeholder 3">
            <a:extLst>
              <a:ext uri="{FF2B5EF4-FFF2-40B4-BE49-F238E27FC236}">
                <a16:creationId xmlns:a16="http://schemas.microsoft.com/office/drawing/2014/main" id="{E765806B-4BE0-6B7B-FE18-DF2D75670717}"/>
              </a:ext>
            </a:extLst>
          </p:cNvPr>
          <p:cNvSpPr>
            <a:spLocks noGrp="1"/>
          </p:cNvSpPr>
          <p:nvPr>
            <p:ph sz="half" idx="15"/>
          </p:nvPr>
        </p:nvSpPr>
        <p:spPr>
          <a:xfrm>
            <a:off x="422178" y="1690688"/>
            <a:ext cx="6487908" cy="3964151"/>
          </a:xfrm>
        </p:spPr>
        <p:txBody>
          <a:bodyPr>
            <a:noAutofit/>
          </a:bodyPr>
          <a:lstStyle/>
          <a:p>
            <a:pPr marL="285750" indent="-285750">
              <a:buFont typeface="Arial" panose="020B0604020202020204" pitchFamily="34" charset="0"/>
              <a:buChar char="•"/>
            </a:pPr>
            <a:r>
              <a:rPr lang="en-US" sz="2800" dirty="0"/>
              <a:t>Family</a:t>
            </a:r>
          </a:p>
          <a:p>
            <a:pPr marL="285750" indent="-285750">
              <a:buFont typeface="Arial" panose="020B0604020202020204" pitchFamily="34" charset="0"/>
              <a:buChar char="•"/>
            </a:pPr>
            <a:r>
              <a:rPr lang="en-US" sz="2800" dirty="0"/>
              <a:t>Enthusiasm</a:t>
            </a:r>
          </a:p>
          <a:p>
            <a:pPr marL="285750" indent="-285750">
              <a:buFont typeface="Arial" panose="020B0604020202020204" pitchFamily="34" charset="0"/>
              <a:buChar char="•"/>
            </a:pPr>
            <a:r>
              <a:rPr lang="en-US" sz="2800" dirty="0"/>
              <a:t>Compassion</a:t>
            </a:r>
          </a:p>
          <a:p>
            <a:pPr marL="285750" indent="-285750">
              <a:buFont typeface="Arial" panose="020B0604020202020204" pitchFamily="34" charset="0"/>
              <a:buChar char="•"/>
            </a:pPr>
            <a:r>
              <a:rPr lang="en-US" sz="2800" dirty="0"/>
              <a:t>Flexibility</a:t>
            </a:r>
          </a:p>
          <a:p>
            <a:pPr marL="285750" indent="-285750">
              <a:buFont typeface="Arial" panose="020B0604020202020204" pitchFamily="34" charset="0"/>
              <a:buChar char="•"/>
            </a:pPr>
            <a:r>
              <a:rPr lang="en-US" sz="2800" dirty="0"/>
              <a:t>Commitment</a:t>
            </a:r>
          </a:p>
          <a:p>
            <a:pPr marL="285750" indent="-285750">
              <a:buFont typeface="Arial" panose="020B0604020202020204" pitchFamily="34" charset="0"/>
              <a:buChar char="•"/>
            </a:pPr>
            <a:r>
              <a:rPr lang="en-US" sz="2800" dirty="0"/>
              <a:t>Character </a:t>
            </a:r>
          </a:p>
        </p:txBody>
      </p:sp>
      <p:pic>
        <p:nvPicPr>
          <p:cNvPr id="3" name="Picture Placeholder 10">
            <a:extLst>
              <a:ext uri="{FF2B5EF4-FFF2-40B4-BE49-F238E27FC236}">
                <a16:creationId xmlns:a16="http://schemas.microsoft.com/office/drawing/2014/main" id="{B68A1166-A29D-7BCD-F2BF-92C8FD1F3AA4}"/>
              </a:ext>
            </a:extLst>
          </p:cNvPr>
          <p:cNvPicPr>
            <a:picLocks noChangeAspect="1"/>
          </p:cNvPicPr>
          <p:nvPr/>
        </p:nvPicPr>
        <p:blipFill>
          <a:blip r:embed="rId3">
            <a:extLst>
              <a:ext uri="{837473B0-CC2E-450A-ABE3-18F120FF3D39}">
                <a1611:picAttrSrcUrl xmlns:a1611="http://schemas.microsoft.com/office/drawing/2016/11/main" r:id="rId4"/>
              </a:ext>
            </a:extLst>
          </a:blip>
          <a:srcRect t="4399" b="4399"/>
          <a:stretch/>
        </p:blipFill>
        <p:spPr>
          <a:xfrm>
            <a:off x="6483095" y="-1"/>
            <a:ext cx="5708905" cy="6857998"/>
          </a:xfrm>
          <a:prstGeom prst="rect">
            <a:avLst/>
          </a:prstGeom>
        </p:spPr>
      </p:pic>
    </p:spTree>
    <p:extLst>
      <p:ext uri="{BB962C8B-B14F-4D97-AF65-F5344CB8AC3E}">
        <p14:creationId xmlns:p14="http://schemas.microsoft.com/office/powerpoint/2010/main" val="1147369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5544-C200-BEF3-61CE-CCB5EE891064}"/>
              </a:ext>
            </a:extLst>
          </p:cNvPr>
          <p:cNvSpPr>
            <a:spLocks noGrp="1"/>
          </p:cNvSpPr>
          <p:nvPr>
            <p:ph type="title"/>
          </p:nvPr>
        </p:nvSpPr>
        <p:spPr/>
        <p:txBody>
          <a:bodyPr/>
          <a:lstStyle/>
          <a:p>
            <a:r>
              <a:rPr lang="en-US" dirty="0"/>
              <a:t>Clinical Roles</a:t>
            </a:r>
          </a:p>
        </p:txBody>
      </p:sp>
      <p:sp>
        <p:nvSpPr>
          <p:cNvPr id="33" name="Slide Number Placeholder 32">
            <a:extLst>
              <a:ext uri="{FF2B5EF4-FFF2-40B4-BE49-F238E27FC236}">
                <a16:creationId xmlns:a16="http://schemas.microsoft.com/office/drawing/2014/main" id="{9E4A32E4-179C-6FC0-8A0F-65F163803ABA}"/>
              </a:ext>
            </a:extLst>
          </p:cNvPr>
          <p:cNvSpPr>
            <a:spLocks noGrp="1"/>
          </p:cNvSpPr>
          <p:nvPr>
            <p:ph type="sldNum" sz="quarter" idx="14"/>
          </p:nvPr>
        </p:nvSpPr>
        <p:spPr/>
        <p:txBody>
          <a:bodyPr/>
          <a:lstStyle/>
          <a:p>
            <a:fld id="{3A4F6043-7A67-491B-98BC-F933DED7226D}" type="slidenum">
              <a:rPr lang="en-US" smtClean="0"/>
              <a:pPr/>
              <a:t>7</a:t>
            </a:fld>
            <a:endParaRPr lang="en-US" dirty="0"/>
          </a:p>
        </p:txBody>
      </p:sp>
      <p:sp>
        <p:nvSpPr>
          <p:cNvPr id="4" name="Content Placeholder 3">
            <a:extLst>
              <a:ext uri="{FF2B5EF4-FFF2-40B4-BE49-F238E27FC236}">
                <a16:creationId xmlns:a16="http://schemas.microsoft.com/office/drawing/2014/main" id="{E765806B-4BE0-6B7B-FE18-DF2D75670717}"/>
              </a:ext>
            </a:extLst>
          </p:cNvPr>
          <p:cNvSpPr>
            <a:spLocks noGrp="1"/>
          </p:cNvSpPr>
          <p:nvPr>
            <p:ph sz="half" idx="15"/>
          </p:nvPr>
        </p:nvSpPr>
        <p:spPr>
          <a:xfrm>
            <a:off x="422178" y="1468582"/>
            <a:ext cx="6487908" cy="4186257"/>
          </a:xfrm>
        </p:spPr>
        <p:txBody>
          <a:bodyPr>
            <a:noAutofit/>
          </a:bodyPr>
          <a:lstStyle/>
          <a:p>
            <a:pPr marL="285750" indent="-285750">
              <a:buFont typeface="Arial" panose="020B0604020202020204" pitchFamily="34" charset="0"/>
              <a:buChar char="•"/>
            </a:pPr>
            <a:r>
              <a:rPr lang="en-US" sz="2400" dirty="0"/>
              <a:t>Recovery Coach</a:t>
            </a:r>
          </a:p>
          <a:p>
            <a:pPr marL="285750" indent="-285750">
              <a:buFont typeface="Arial" panose="020B0604020202020204" pitchFamily="34" charset="0"/>
              <a:buChar char="•"/>
            </a:pPr>
            <a:r>
              <a:rPr lang="en-US" sz="2400" dirty="0"/>
              <a:t>Recreation team</a:t>
            </a:r>
          </a:p>
          <a:p>
            <a:pPr marL="285750" indent="-285750">
              <a:buFont typeface="Arial" panose="020B0604020202020204" pitchFamily="34" charset="0"/>
              <a:buChar char="•"/>
            </a:pPr>
            <a:r>
              <a:rPr lang="en-US" sz="2400" dirty="0"/>
              <a:t>Service Coordinator</a:t>
            </a:r>
          </a:p>
          <a:p>
            <a:pPr marL="285750" indent="-285750">
              <a:buFont typeface="Arial" panose="020B0604020202020204" pitchFamily="34" charset="0"/>
              <a:buChar char="•"/>
            </a:pPr>
            <a:r>
              <a:rPr lang="en-US" sz="2400" dirty="0"/>
              <a:t>LPT, LVN, RN</a:t>
            </a:r>
          </a:p>
          <a:p>
            <a:pPr marL="285750" indent="-285750">
              <a:buFont typeface="Arial" panose="020B0604020202020204" pitchFamily="34" charset="0"/>
              <a:buChar char="•"/>
            </a:pPr>
            <a:r>
              <a:rPr lang="en-US" sz="2400" dirty="0"/>
              <a:t>Licensed Clinician (LCSW)</a:t>
            </a:r>
          </a:p>
          <a:p>
            <a:pPr marL="285750" indent="-285750">
              <a:buFont typeface="Arial" panose="020B0604020202020204" pitchFamily="34" charset="0"/>
              <a:buChar char="•"/>
            </a:pPr>
            <a:r>
              <a:rPr lang="en-US" sz="2400" dirty="0"/>
              <a:t>Clinical Director (LMFT)</a:t>
            </a:r>
          </a:p>
          <a:p>
            <a:pPr marL="285750" indent="-285750">
              <a:buFont typeface="Arial" panose="020B0604020202020204" pitchFamily="34" charset="0"/>
              <a:buChar char="•"/>
            </a:pPr>
            <a:r>
              <a:rPr lang="en-US" sz="2400" dirty="0"/>
              <a:t>Program Director</a:t>
            </a:r>
          </a:p>
          <a:p>
            <a:pPr marL="285750" indent="-285750">
              <a:buFont typeface="Arial" panose="020B0604020202020204" pitchFamily="34" charset="0"/>
              <a:buChar char="•"/>
            </a:pPr>
            <a:r>
              <a:rPr lang="en-US" sz="2400" dirty="0"/>
              <a:t>Director of Nursing (RN)</a:t>
            </a:r>
          </a:p>
          <a:p>
            <a:pPr marL="285750" indent="-285750">
              <a:buFont typeface="Arial" panose="020B0604020202020204" pitchFamily="34" charset="0"/>
              <a:buChar char="•"/>
            </a:pPr>
            <a:r>
              <a:rPr lang="en-US" sz="2400" dirty="0"/>
              <a:t>Psychiatrist/Medical Director</a:t>
            </a:r>
          </a:p>
          <a:p>
            <a:pPr marL="285750" indent="-285750">
              <a:buFont typeface="Arial" panose="020B0604020202020204" pitchFamily="34" charset="0"/>
              <a:buChar char="•"/>
            </a:pPr>
            <a:endParaRPr lang="en-US" sz="2400" dirty="0"/>
          </a:p>
        </p:txBody>
      </p:sp>
      <p:pic>
        <p:nvPicPr>
          <p:cNvPr id="3" name="Picture Placeholder 10">
            <a:extLst>
              <a:ext uri="{FF2B5EF4-FFF2-40B4-BE49-F238E27FC236}">
                <a16:creationId xmlns:a16="http://schemas.microsoft.com/office/drawing/2014/main" id="{B68A1166-A29D-7BCD-F2BF-92C8FD1F3AA4}"/>
              </a:ext>
            </a:extLst>
          </p:cNvPr>
          <p:cNvPicPr>
            <a:picLocks noChangeAspect="1"/>
          </p:cNvPicPr>
          <p:nvPr/>
        </p:nvPicPr>
        <p:blipFill>
          <a:blip r:embed="rId3">
            <a:extLst>
              <a:ext uri="{837473B0-CC2E-450A-ABE3-18F120FF3D39}">
                <a1611:picAttrSrcUrl xmlns:a1611="http://schemas.microsoft.com/office/drawing/2016/11/main" r:id="rId4"/>
              </a:ext>
            </a:extLst>
          </a:blip>
          <a:srcRect t="9957" b="9957"/>
          <a:stretch/>
        </p:blipFill>
        <p:spPr>
          <a:xfrm>
            <a:off x="6483095" y="-1"/>
            <a:ext cx="5708905" cy="6857998"/>
          </a:xfrm>
          <a:prstGeom prst="rect">
            <a:avLst/>
          </a:prstGeom>
        </p:spPr>
      </p:pic>
    </p:spTree>
    <p:extLst>
      <p:ext uri="{BB962C8B-B14F-4D97-AF65-F5344CB8AC3E}">
        <p14:creationId xmlns:p14="http://schemas.microsoft.com/office/powerpoint/2010/main" val="2203917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BDD3376-2BB5-D208-489F-2CF4AEDE5388}"/>
              </a:ext>
            </a:extLst>
          </p:cNvPr>
          <p:cNvSpPr>
            <a:spLocks noGrp="1"/>
          </p:cNvSpPr>
          <p:nvPr>
            <p:ph type="title"/>
          </p:nvPr>
        </p:nvSpPr>
        <p:spPr>
          <a:xfrm>
            <a:off x="393843" y="381257"/>
            <a:ext cx="5102717" cy="2768343"/>
          </a:xfrm>
        </p:spPr>
        <p:txBody>
          <a:bodyPr/>
          <a:lstStyle/>
          <a:p>
            <a:r>
              <a:rPr lang="en-US" sz="4000" dirty="0"/>
              <a:t>Day to Day Operations</a:t>
            </a:r>
          </a:p>
        </p:txBody>
      </p:sp>
      <p:sp>
        <p:nvSpPr>
          <p:cNvPr id="5" name="Content Placeholder 4">
            <a:extLst>
              <a:ext uri="{FF2B5EF4-FFF2-40B4-BE49-F238E27FC236}">
                <a16:creationId xmlns:a16="http://schemas.microsoft.com/office/drawing/2014/main" id="{B2F950D5-0AE0-05E7-665E-387B809FD290}"/>
              </a:ext>
            </a:extLst>
          </p:cNvPr>
          <p:cNvSpPr>
            <a:spLocks noGrp="1"/>
          </p:cNvSpPr>
          <p:nvPr>
            <p:ph sz="quarter" idx="15"/>
          </p:nvPr>
        </p:nvSpPr>
        <p:spPr>
          <a:xfrm>
            <a:off x="6150129" y="969818"/>
            <a:ext cx="5102717" cy="2685216"/>
          </a:xfrm>
        </p:spPr>
        <p:txBody>
          <a:bodyPr>
            <a:normAutofit lnSpcReduction="10000"/>
          </a:bodyPr>
          <a:lstStyle/>
          <a:p>
            <a:pPr marL="285750" indent="-285750">
              <a:buFont typeface="Arial" panose="020B0604020202020204" pitchFamily="34" charset="0"/>
              <a:buChar char="•"/>
            </a:pPr>
            <a:r>
              <a:rPr lang="en-US" dirty="0"/>
              <a:t>No mechanical restraints </a:t>
            </a:r>
          </a:p>
          <a:p>
            <a:pPr marL="285750" indent="-285750">
              <a:buFont typeface="Arial" panose="020B0604020202020204" pitchFamily="34" charset="0"/>
              <a:buChar char="•"/>
            </a:pPr>
            <a:r>
              <a:rPr lang="en-US" dirty="0"/>
              <a:t>Daily Programing with staff and guest participation </a:t>
            </a:r>
          </a:p>
          <a:p>
            <a:pPr marL="742950" lvl="1" indent="-285750">
              <a:buFont typeface="Arial" panose="020B0604020202020204" pitchFamily="34" charset="0"/>
              <a:buChar char="•"/>
            </a:pPr>
            <a:r>
              <a:rPr lang="en-US" dirty="0"/>
              <a:t>Wellness recovery action plan, Dialectical Behavioral Therapy skills, Compassionate Care, Trauma Informed Approaches </a:t>
            </a:r>
          </a:p>
          <a:p>
            <a:pPr marL="285750" indent="-285750">
              <a:buFont typeface="Arial" panose="020B0604020202020204" pitchFamily="34" charset="0"/>
              <a:buChar char="•"/>
            </a:pPr>
            <a:r>
              <a:rPr lang="en-US" dirty="0"/>
              <a:t>Interdisciplinary Team Meetings</a:t>
            </a:r>
          </a:p>
          <a:p>
            <a:pPr marL="285750" indent="-285750">
              <a:buFont typeface="Arial" panose="020B0604020202020204" pitchFamily="34" charset="0"/>
              <a:buChar char="•"/>
            </a:pPr>
            <a:r>
              <a:rPr lang="en-US" dirty="0"/>
              <a:t>Environment is resiliency focused </a:t>
            </a:r>
          </a:p>
          <a:p>
            <a:endParaRPr lang="en-US" dirty="0"/>
          </a:p>
        </p:txBody>
      </p:sp>
      <p:pic>
        <p:nvPicPr>
          <p:cNvPr id="12" name="Picture Placeholder 11" descr="A couch with a coffee table">
            <a:extLst>
              <a:ext uri="{FF2B5EF4-FFF2-40B4-BE49-F238E27FC236}">
                <a16:creationId xmlns:a16="http://schemas.microsoft.com/office/drawing/2014/main" id="{0F70050D-37DB-3515-51AB-11DE7B246069}"/>
              </a:ext>
            </a:extLst>
          </p:cNvPr>
          <p:cNvPicPr>
            <a:picLocks noGrp="1" noChangeAspect="1"/>
          </p:cNvPicPr>
          <p:nvPr>
            <p:ph type="pic" sz="quarter" idx="13"/>
          </p:nvPr>
        </p:nvPicPr>
        <p:blipFill>
          <a:blip r:embed="rId3"/>
          <a:srcRect l="47" r="47"/>
          <a:stretch/>
        </p:blipFill>
        <p:spPr>
          <a:xfrm>
            <a:off x="393843" y="3708400"/>
            <a:ext cx="11102339" cy="2895600"/>
          </a:xfrm>
        </p:spPr>
      </p:pic>
      <p:sp>
        <p:nvSpPr>
          <p:cNvPr id="40" name="Slide Number Placeholder 39">
            <a:extLst>
              <a:ext uri="{FF2B5EF4-FFF2-40B4-BE49-F238E27FC236}">
                <a16:creationId xmlns:a16="http://schemas.microsoft.com/office/drawing/2014/main" id="{99A3C9AE-6440-E266-03D1-504E4CB48C95}"/>
              </a:ext>
            </a:extLst>
          </p:cNvPr>
          <p:cNvSpPr>
            <a:spLocks noGrp="1"/>
          </p:cNvSpPr>
          <p:nvPr>
            <p:ph type="sldNum" sz="quarter" idx="4"/>
          </p:nvPr>
        </p:nvSpPr>
        <p:spPr/>
        <p:txBody>
          <a:bodyPr/>
          <a:lstStyle/>
          <a:p>
            <a:fld id="{3A4F6043-7A67-491B-98BC-F933DED7226D}" type="slidenum">
              <a:rPr lang="en-US" smtClean="0"/>
              <a:pPr/>
              <a:t>8</a:t>
            </a:fld>
            <a:endParaRPr lang="en-US" dirty="0"/>
          </a:p>
        </p:txBody>
      </p:sp>
      <p:sp>
        <p:nvSpPr>
          <p:cNvPr id="2" name="Content Placeholder 4">
            <a:extLst>
              <a:ext uri="{FF2B5EF4-FFF2-40B4-BE49-F238E27FC236}">
                <a16:creationId xmlns:a16="http://schemas.microsoft.com/office/drawing/2014/main" id="{D731A3B1-D6D3-DFCF-21DD-2D33F1897AA1}"/>
              </a:ext>
            </a:extLst>
          </p:cNvPr>
          <p:cNvSpPr txBox="1">
            <a:spLocks/>
          </p:cNvSpPr>
          <p:nvPr/>
        </p:nvSpPr>
        <p:spPr>
          <a:xfrm>
            <a:off x="1422400" y="1173017"/>
            <a:ext cx="4484393" cy="2482017"/>
          </a:xfrm>
          <a:prstGeom prst="rect">
            <a:avLst/>
          </a:prstGeom>
        </p:spPr>
        <p:txBody>
          <a:bodyPr vert="horz" lIns="91440" tIns="91440" rIns="91440" bIns="45720" rtlCol="0">
            <a:normAutofit fontScale="85000" lnSpcReduction="20000"/>
          </a:bodyPr>
          <a:lstStyle>
            <a:lvl1pPr marL="0" indent="0" algn="l" defTabSz="914400" rtl="0" eaLnBrk="1" latinLnBrk="0" hangingPunct="1">
              <a:lnSpc>
                <a:spcPct val="110000"/>
              </a:lnSpc>
              <a:spcBef>
                <a:spcPts val="1000"/>
              </a:spcBef>
              <a:buClr>
                <a:schemeClr val="accent2"/>
              </a:buClr>
              <a:buFont typeface="Wingdings 2" panose="05020102010507070707" pitchFamily="18" charset="2"/>
              <a:buNone/>
              <a:defRPr sz="1800" kern="1200">
                <a:solidFill>
                  <a:schemeClr val="tx2"/>
                </a:solidFill>
                <a:latin typeface="+mn-lt"/>
                <a:ea typeface="+mn-ea"/>
                <a:cs typeface="+mn-cs"/>
              </a:defRPr>
            </a:lvl1pPr>
            <a:lvl2pPr marL="457200" indent="0" algn="l" defTabSz="914400" rtl="0" eaLnBrk="1" latinLnBrk="0" hangingPunct="1">
              <a:lnSpc>
                <a:spcPct val="110000"/>
              </a:lnSpc>
              <a:spcBef>
                <a:spcPts val="500"/>
              </a:spcBef>
              <a:buClr>
                <a:schemeClr val="accent2"/>
              </a:buClr>
              <a:buFont typeface="Wingdings 2" panose="05020102010507070707" pitchFamily="18" charset="2"/>
              <a:buNone/>
              <a:defRPr sz="1800" kern="1200">
                <a:solidFill>
                  <a:schemeClr val="tx2"/>
                </a:solidFill>
                <a:latin typeface="+mn-lt"/>
                <a:ea typeface="+mn-ea"/>
                <a:cs typeface="+mn-cs"/>
              </a:defRPr>
            </a:lvl2pPr>
            <a:lvl3pPr marL="914400" indent="0" algn="l" defTabSz="914400" rtl="0" eaLnBrk="1" latinLnBrk="0" hangingPunct="1">
              <a:lnSpc>
                <a:spcPct val="110000"/>
              </a:lnSpc>
              <a:spcBef>
                <a:spcPts val="500"/>
              </a:spcBef>
              <a:buClr>
                <a:schemeClr val="accent2"/>
              </a:buClr>
              <a:buFont typeface="Wingdings 2" panose="05020102010507070707" pitchFamily="18" charset="2"/>
              <a:buNone/>
              <a:defRPr sz="1800" kern="1200">
                <a:solidFill>
                  <a:schemeClr val="tx2"/>
                </a:solidFill>
                <a:latin typeface="+mn-lt"/>
                <a:ea typeface="+mn-ea"/>
                <a:cs typeface="+mn-cs"/>
              </a:defRPr>
            </a:lvl3pPr>
            <a:lvl4pPr marL="1371600" indent="0" algn="l" defTabSz="914400" rtl="0" eaLnBrk="1" latinLnBrk="0" hangingPunct="1">
              <a:lnSpc>
                <a:spcPct val="110000"/>
              </a:lnSpc>
              <a:spcBef>
                <a:spcPts val="500"/>
              </a:spcBef>
              <a:buClr>
                <a:schemeClr val="accent2"/>
              </a:buClr>
              <a:buFont typeface="Wingdings 2" panose="05020102010507070707" pitchFamily="18" charset="2"/>
              <a:buNone/>
              <a:defRPr sz="1800" kern="1200">
                <a:solidFill>
                  <a:schemeClr val="tx2"/>
                </a:solidFill>
                <a:latin typeface="+mn-lt"/>
                <a:ea typeface="+mn-ea"/>
                <a:cs typeface="+mn-cs"/>
              </a:defRPr>
            </a:lvl4pPr>
            <a:lvl5pPr marL="1828800" indent="0" algn="l" defTabSz="914400" rtl="0" eaLnBrk="1" latinLnBrk="0" hangingPunct="1">
              <a:lnSpc>
                <a:spcPct val="110000"/>
              </a:lnSpc>
              <a:spcBef>
                <a:spcPts val="500"/>
              </a:spcBef>
              <a:buClr>
                <a:schemeClr val="accent2"/>
              </a:buClr>
              <a:buFont typeface="Wingdings 2" panose="05020102010507070707" pitchFamily="18" charset="2"/>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Not One Minute More Initiative </a:t>
            </a:r>
          </a:p>
          <a:p>
            <a:pPr marL="285750" indent="-285750">
              <a:buFont typeface="Arial" panose="020B0604020202020204" pitchFamily="34" charset="0"/>
              <a:buChar char="•"/>
            </a:pPr>
            <a:r>
              <a:rPr lang="en-US" dirty="0"/>
              <a:t>Guests are primarily admitted on a 5150 hold (DTS, DTO, GD)</a:t>
            </a:r>
          </a:p>
          <a:p>
            <a:pPr marL="742950" lvl="1" indent="-285750">
              <a:buFont typeface="Arial" panose="020B0604020202020204" pitchFamily="34" charset="0"/>
              <a:buChar char="•"/>
            </a:pPr>
            <a:r>
              <a:rPr lang="en-US" dirty="0"/>
              <a:t>Conservatorship </a:t>
            </a:r>
          </a:p>
          <a:p>
            <a:pPr marL="742950" lvl="1" indent="-285750">
              <a:buFont typeface="Arial" panose="020B0604020202020204" pitchFamily="34" charset="0"/>
              <a:buChar char="•"/>
            </a:pPr>
            <a:r>
              <a:rPr lang="en-US" dirty="0"/>
              <a:t>5250/5270/5270 Intensive</a:t>
            </a:r>
          </a:p>
          <a:p>
            <a:pPr marL="285750" indent="-285750">
              <a:buFont typeface="Arial" panose="020B0604020202020204" pitchFamily="34" charset="0"/>
              <a:buChar char="•"/>
            </a:pPr>
            <a:r>
              <a:rPr lang="en-US" dirty="0"/>
              <a:t>Average census: 14</a:t>
            </a:r>
          </a:p>
          <a:p>
            <a:pPr marL="285750" indent="-285750">
              <a:buFont typeface="Arial" panose="020B0604020202020204" pitchFamily="34" charset="0"/>
              <a:buChar char="•"/>
            </a:pPr>
            <a:r>
              <a:rPr lang="en-US" dirty="0"/>
              <a:t>Average length of stay is 8 days</a:t>
            </a:r>
          </a:p>
          <a:p>
            <a:pPr marL="285750" indent="-285750">
              <a:buFont typeface="Arial" panose="020B0604020202020204" pitchFamily="34" charset="0"/>
              <a:buChar char="•"/>
            </a:pPr>
            <a:r>
              <a:rPr lang="en-US" dirty="0"/>
              <a:t>Welcome room and Quiet room</a:t>
            </a:r>
          </a:p>
          <a:p>
            <a:endParaRPr lang="en-US" dirty="0"/>
          </a:p>
        </p:txBody>
      </p:sp>
    </p:spTree>
    <p:extLst>
      <p:ext uri="{BB962C8B-B14F-4D97-AF65-F5344CB8AC3E}">
        <p14:creationId xmlns:p14="http://schemas.microsoft.com/office/powerpoint/2010/main" val="3536044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107B0-826E-4E2E-390A-A0CBF1F860F6}"/>
              </a:ext>
            </a:extLst>
          </p:cNvPr>
          <p:cNvSpPr>
            <a:spLocks noGrp="1"/>
          </p:cNvSpPr>
          <p:nvPr>
            <p:ph type="title"/>
          </p:nvPr>
        </p:nvSpPr>
        <p:spPr>
          <a:xfrm>
            <a:off x="1828932" y="-341745"/>
            <a:ext cx="8534136" cy="6112298"/>
          </a:xfrm>
        </p:spPr>
        <p:txBody>
          <a:bodyPr/>
          <a:lstStyle/>
          <a:p>
            <a:br>
              <a:rPr lang="en-US" sz="4000" dirty="0"/>
            </a:br>
            <a:br>
              <a:rPr lang="en-US" sz="4000" dirty="0"/>
            </a:br>
            <a:br>
              <a:rPr lang="en-US" dirty="0"/>
            </a:br>
            <a:endParaRPr lang="en-US" dirty="0"/>
          </a:p>
        </p:txBody>
      </p:sp>
      <p:pic>
        <p:nvPicPr>
          <p:cNvPr id="7" name="Picture 6" descr="A group of pictures on a wall&#10;&#10;Description automatically generated">
            <a:extLst>
              <a:ext uri="{FF2B5EF4-FFF2-40B4-BE49-F238E27FC236}">
                <a16:creationId xmlns:a16="http://schemas.microsoft.com/office/drawing/2014/main" id="{C4AC1205-67E0-3D8C-C84B-F5204BE13A5B}"/>
              </a:ext>
            </a:extLst>
          </p:cNvPr>
          <p:cNvPicPr>
            <a:picLocks noChangeAspect="1"/>
          </p:cNvPicPr>
          <p:nvPr/>
        </p:nvPicPr>
        <p:blipFill>
          <a:blip r:embed="rId3"/>
          <a:stretch>
            <a:fillRect/>
          </a:stretch>
        </p:blipFill>
        <p:spPr>
          <a:xfrm>
            <a:off x="227377" y="2189758"/>
            <a:ext cx="6289965" cy="2919778"/>
          </a:xfrm>
          <a:prstGeom prst="rect">
            <a:avLst/>
          </a:prstGeom>
        </p:spPr>
      </p:pic>
      <p:pic>
        <p:nvPicPr>
          <p:cNvPr id="9" name="Picture 8" descr="A room with a bed and a window&#10;&#10;Description automatically generated">
            <a:extLst>
              <a:ext uri="{FF2B5EF4-FFF2-40B4-BE49-F238E27FC236}">
                <a16:creationId xmlns:a16="http://schemas.microsoft.com/office/drawing/2014/main" id="{BC450E44-2784-C0CC-7BA1-1DA9A38EF41E}"/>
              </a:ext>
            </a:extLst>
          </p:cNvPr>
          <p:cNvPicPr>
            <a:picLocks noChangeAspect="1"/>
          </p:cNvPicPr>
          <p:nvPr/>
        </p:nvPicPr>
        <p:blipFill>
          <a:blip r:embed="rId4"/>
          <a:stretch>
            <a:fillRect/>
          </a:stretch>
        </p:blipFill>
        <p:spPr>
          <a:xfrm rot="5400000">
            <a:off x="6788219" y="956545"/>
            <a:ext cx="5366326" cy="4986482"/>
          </a:xfrm>
          <a:prstGeom prst="rect">
            <a:avLst/>
          </a:prstGeom>
        </p:spPr>
      </p:pic>
      <p:sp>
        <p:nvSpPr>
          <p:cNvPr id="12" name="TextBox 11">
            <a:extLst>
              <a:ext uri="{FF2B5EF4-FFF2-40B4-BE49-F238E27FC236}">
                <a16:creationId xmlns:a16="http://schemas.microsoft.com/office/drawing/2014/main" id="{016481ED-2960-CA27-2792-8B00346E7195}"/>
              </a:ext>
            </a:extLst>
          </p:cNvPr>
          <p:cNvSpPr txBox="1"/>
          <p:nvPr/>
        </p:nvSpPr>
        <p:spPr>
          <a:xfrm>
            <a:off x="766618" y="886691"/>
            <a:ext cx="4986483" cy="861774"/>
          </a:xfrm>
          <a:prstGeom prst="rect">
            <a:avLst/>
          </a:prstGeom>
          <a:noFill/>
        </p:spPr>
        <p:txBody>
          <a:bodyPr wrap="square" rtlCol="0">
            <a:spAutoFit/>
          </a:bodyPr>
          <a:lstStyle/>
          <a:p>
            <a:r>
              <a:rPr lang="en-US" sz="5000" dirty="0"/>
              <a:t>Crestwood Facility</a:t>
            </a:r>
            <a:r>
              <a:rPr lang="en-US" dirty="0"/>
              <a:t> </a:t>
            </a:r>
          </a:p>
        </p:txBody>
      </p:sp>
    </p:spTree>
    <p:extLst>
      <p:ext uri="{BB962C8B-B14F-4D97-AF65-F5344CB8AC3E}">
        <p14:creationId xmlns:p14="http://schemas.microsoft.com/office/powerpoint/2010/main" val="614485598"/>
      </p:ext>
    </p:extLst>
  </p:cSld>
  <p:clrMapOvr>
    <a:masterClrMapping/>
  </p:clrMapOvr>
</p:sld>
</file>

<file path=ppt/theme/theme1.xml><?xml version="1.0" encoding="utf-8"?>
<a:theme xmlns:a="http://schemas.openxmlformats.org/drawingml/2006/main" name="OffsetVTI">
  <a:themeElements>
    <a:clrScheme name="Custom 20">
      <a:dk1>
        <a:srgbClr val="000000"/>
      </a:dk1>
      <a:lt1>
        <a:sysClr val="window" lastClr="FFFFFF"/>
      </a:lt1>
      <a:dk2>
        <a:srgbClr val="2C3948"/>
      </a:dk2>
      <a:lt2>
        <a:srgbClr val="F4F4F4"/>
      </a:lt2>
      <a:accent1>
        <a:srgbClr val="F49D90"/>
      </a:accent1>
      <a:accent2>
        <a:srgbClr val="D6947C"/>
      </a:accent2>
      <a:accent3>
        <a:srgbClr val="BF8484"/>
      </a:accent3>
      <a:accent4>
        <a:srgbClr val="96A9AA"/>
      </a:accent4>
      <a:accent5>
        <a:srgbClr val="DD796C"/>
      </a:accent5>
      <a:accent6>
        <a:srgbClr val="D09145"/>
      </a:accent6>
      <a:hlink>
        <a:srgbClr val="DF686A"/>
      </a:hlink>
      <a:folHlink>
        <a:srgbClr val="F93F1C"/>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9436BC-77AE-4AEE-A282-4E162A1CAA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B37DAF-AFAF-4561-A80B-C76198EBD31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5B665E41-66EB-401D-940D-8E7024721BE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{C5EF125F-AF38-450D-9A5D-5FD617C39776}tf67338807_win32</Template>
  <TotalTime>436</TotalTime>
  <Words>686</Words>
  <Application>Microsoft Office PowerPoint</Application>
  <PresentationFormat>Widescreen</PresentationFormat>
  <Paragraphs>256</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OffsetVTI</vt:lpstr>
      <vt:lpstr>Crestwood Behavioral Health  16 bed in-patient facility    </vt:lpstr>
      <vt:lpstr>History</vt:lpstr>
      <vt:lpstr>Mission Statement </vt:lpstr>
      <vt:lpstr>Locations in California 2178 Johnson Ave, SLO</vt:lpstr>
      <vt:lpstr>Programs</vt:lpstr>
      <vt:lpstr>Pillars</vt:lpstr>
      <vt:lpstr>Clinical Roles</vt:lpstr>
      <vt:lpstr>Day to Day Operations</vt:lpstr>
      <vt:lpstr>   </vt:lpstr>
      <vt:lpstr>   </vt:lpstr>
      <vt:lpstr>Collaboration</vt:lpstr>
      <vt:lpstr>Admit Location     </vt:lpstr>
      <vt:lpstr>Discharge Location     </vt:lpstr>
      <vt:lpstr>Length of Stay     </vt:lpstr>
      <vt:lpstr>Average of Age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Crestwood Behavioral Health  (Crestwood PHF) 16 bed in-patient facility   </dc:title>
  <dc:creator>Danielle</dc:creator>
  <cp:lastModifiedBy>Danielle</cp:lastModifiedBy>
  <cp:revision>7</cp:revision>
  <dcterms:created xsi:type="dcterms:W3CDTF">2024-04-16T03:53:23Z</dcterms:created>
  <dcterms:modified xsi:type="dcterms:W3CDTF">2024-09-11T15:31:28Z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