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6" r:id="rId10"/>
    <p:sldId id="264" r:id="rId11"/>
  </p:sldIdLst>
  <p:sldSz cx="9144000" cy="5143500" type="screen16x9"/>
  <p:notesSz cx="6858000" cy="9144000"/>
  <p:embeddedFontLst>
    <p:embeddedFont>
      <p:font typeface="Lato" panose="020F0502020204030203" pitchFamily="34" charset="0"/>
      <p:regular r:id="rId13"/>
      <p:bold r:id="rId14"/>
      <p:italic r:id="rId15"/>
      <p:boldItalic r:id="rId16"/>
    </p:embeddedFont>
    <p:embeddedFont>
      <p:font typeface="Merriweather"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H9AE04bNNEFj4/39HatgxHg9z9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Flores" initials="DF" lastIdx="1" clrIdx="0">
    <p:extLst>
      <p:ext uri="{19B8F6BF-5375-455C-9EA6-DF929625EA0E}">
        <p15:presenceInfo xmlns:p15="http://schemas.microsoft.com/office/powerpoint/2012/main" userId="S-1-5-21-3519830926-987052685-2672622543-16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75" y="32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14T14:50:21.932"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1"/>
          <p:cNvSpPr/>
          <p:nvPr/>
        </p:nvSpPr>
        <p:spPr>
          <a:xfrm>
            <a:off x="-23575" y="-23575"/>
            <a:ext cx="9226500" cy="5243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0" name="Google Shape;10;p11"/>
          <p:cNvSpPr/>
          <p:nvPr/>
        </p:nvSpPr>
        <p:spPr>
          <a:xfrm>
            <a:off x="7936300" y="-23575"/>
            <a:ext cx="1266600" cy="5243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1"/>
          <p:cNvSpPr txBox="1"/>
          <p:nvPr/>
        </p:nvSpPr>
        <p:spPr>
          <a:xfrm>
            <a:off x="364026" y="476100"/>
            <a:ext cx="5913300" cy="246300"/>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Clr>
                <a:srgbClr val="000000"/>
              </a:buClr>
              <a:buSzPts val="1600"/>
              <a:buFont typeface="Arial"/>
              <a:buNone/>
            </a:pPr>
            <a:r>
              <a:rPr lang="en" sz="1600" b="1" i="0" u="none" strike="noStrike" cap="none">
                <a:solidFill>
                  <a:srgbClr val="F2E6DF"/>
                </a:solidFill>
                <a:latin typeface="Merriweather"/>
                <a:ea typeface="Merriweather"/>
                <a:cs typeface="Merriweather"/>
                <a:sym typeface="Merriweather"/>
              </a:rPr>
              <a:t>GOOD SAMARITAN SHELTER</a:t>
            </a:r>
            <a:endParaRPr sz="1600" b="1" i="0" u="none" strike="noStrike" cap="none">
              <a:solidFill>
                <a:srgbClr val="000000"/>
              </a:solidFill>
              <a:latin typeface="Merriweather"/>
              <a:ea typeface="Merriweather"/>
              <a:cs typeface="Merriweather"/>
              <a:sym typeface="Merriweather"/>
            </a:endParaRPr>
          </a:p>
        </p:txBody>
      </p:sp>
      <p:sp>
        <p:nvSpPr>
          <p:cNvPr id="12" name="Google Shape;12;p11"/>
          <p:cNvSpPr/>
          <p:nvPr/>
        </p:nvSpPr>
        <p:spPr>
          <a:xfrm>
            <a:off x="7997821" y="159274"/>
            <a:ext cx="1143545" cy="1143545"/>
          </a:xfrm>
          <a:custGeom>
            <a:avLst/>
            <a:gdLst/>
            <a:ahLst/>
            <a:cxnLst/>
            <a:rect l="l" t="t" r="r" b="b"/>
            <a:pathLst>
              <a:path w="2117676" h="2117676" extrusionOk="0">
                <a:moveTo>
                  <a:pt x="0" y="0"/>
                </a:moveTo>
                <a:lnTo>
                  <a:pt x="2117676" y="0"/>
                </a:lnTo>
                <a:lnTo>
                  <a:pt x="2117676" y="2117676"/>
                </a:lnTo>
                <a:lnTo>
                  <a:pt x="0" y="2117676"/>
                </a:lnTo>
                <a:lnTo>
                  <a:pt x="0" y="0"/>
                </a:lnTo>
                <a:close/>
              </a:path>
            </a:pathLst>
          </a:custGeom>
          <a:blipFill rotWithShape="1">
            <a:blip r:embed="rId2">
              <a:alphaModFix/>
            </a:blip>
            <a:stretch>
              <a:fillRect/>
            </a:stretch>
          </a:blipFill>
          <a:ln>
            <a:noFill/>
          </a:ln>
        </p:spPr>
      </p:sp>
      <p:sp>
        <p:nvSpPr>
          <p:cNvPr id="13" name="Google Shape;13;p11"/>
          <p:cNvSpPr txBox="1">
            <a:spLocks noGrp="1"/>
          </p:cNvSpPr>
          <p:nvPr>
            <p:ph type="title"/>
          </p:nvPr>
        </p:nvSpPr>
        <p:spPr>
          <a:xfrm>
            <a:off x="364025" y="2760450"/>
            <a:ext cx="6163800" cy="1347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11"/>
          <p:cNvSpPr txBox="1">
            <a:spLocks noGrp="1"/>
          </p:cNvSpPr>
          <p:nvPr>
            <p:ph type="subTitle" idx="1"/>
          </p:nvPr>
        </p:nvSpPr>
        <p:spPr>
          <a:xfrm>
            <a:off x="364025" y="4120675"/>
            <a:ext cx="6163800" cy="4056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lt1"/>
              </a:buClr>
              <a:buSzPts val="2000"/>
              <a:buNone/>
              <a:defRPr sz="2000">
                <a:solidFill>
                  <a:schemeClr val="lt1"/>
                </a:solidFill>
              </a:defRPr>
            </a:lvl1pPr>
            <a:lvl2pPr lvl="1" algn="l">
              <a:lnSpc>
                <a:spcPct val="115000"/>
              </a:lnSpc>
              <a:spcBef>
                <a:spcPts val="0"/>
              </a:spcBef>
              <a:spcAft>
                <a:spcPts val="0"/>
              </a:spcAft>
              <a:buSzPts val="1200"/>
              <a:buNone/>
              <a:defRPr/>
            </a:lvl2pPr>
            <a:lvl3pPr lvl="2" algn="l">
              <a:lnSpc>
                <a:spcPct val="115000"/>
              </a:lnSpc>
              <a:spcBef>
                <a:spcPts val="0"/>
              </a:spcBef>
              <a:spcAft>
                <a:spcPts val="0"/>
              </a:spcAft>
              <a:buSzPts val="12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a:endParaRPr/>
          </a:p>
        </p:txBody>
      </p:sp>
      <p:sp>
        <p:nvSpPr>
          <p:cNvPr id="15" name="Google Shape;15;p11"/>
          <p:cNvSpPr/>
          <p:nvPr/>
        </p:nvSpPr>
        <p:spPr>
          <a:xfrm>
            <a:off x="8554900" y="1526200"/>
            <a:ext cx="29400" cy="36939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ody 2">
  <p:cSld name="TITLE_AND_TWO_COLUMNS_1">
    <p:spTree>
      <p:nvGrpSpPr>
        <p:cNvPr id="1" name="Shape 71"/>
        <p:cNvGrpSpPr/>
        <p:nvPr/>
      </p:nvGrpSpPr>
      <p:grpSpPr>
        <a:xfrm>
          <a:off x="0" y="0"/>
          <a:ext cx="0" cy="0"/>
          <a:chOff x="0" y="0"/>
          <a:chExt cx="0" cy="0"/>
        </a:xfrm>
      </p:grpSpPr>
      <p:sp>
        <p:nvSpPr>
          <p:cNvPr id="72" name="Google Shape;72;p20"/>
          <p:cNvSpPr txBox="1">
            <a:spLocks noGrp="1"/>
          </p:cNvSpPr>
          <p:nvPr>
            <p:ph type="body" idx="1"/>
          </p:nvPr>
        </p:nvSpPr>
        <p:spPr>
          <a:xfrm>
            <a:off x="433775" y="1343575"/>
            <a:ext cx="7546200" cy="284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3" name="Google Shape;73;p20"/>
          <p:cNvSpPr/>
          <p:nvPr/>
        </p:nvSpPr>
        <p:spPr>
          <a:xfrm>
            <a:off x="8730575" y="1438498"/>
            <a:ext cx="29400" cy="37998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0"/>
          <p:cNvSpPr/>
          <p:nvPr/>
        </p:nvSpPr>
        <p:spPr>
          <a:xfrm>
            <a:off x="-61275" y="4630500"/>
            <a:ext cx="9312600" cy="6078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0"/>
          <p:cNvSpPr txBox="1"/>
          <p:nvPr/>
        </p:nvSpPr>
        <p:spPr>
          <a:xfrm>
            <a:off x="433775" y="4774100"/>
            <a:ext cx="8296800" cy="2154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Clr>
                <a:srgbClr val="000000"/>
              </a:buClr>
              <a:buSzPts val="1400"/>
              <a:buFont typeface="Arial"/>
              <a:buNone/>
            </a:pPr>
            <a:r>
              <a:rPr lang="en" sz="1400" b="1" i="0" u="none" strike="noStrike" cap="none">
                <a:solidFill>
                  <a:srgbClr val="FFFFFF"/>
                </a:solidFill>
                <a:latin typeface="Merriweather"/>
                <a:ea typeface="Merriweather"/>
                <a:cs typeface="Merriweather"/>
                <a:sym typeface="Merriweather"/>
              </a:rPr>
              <a:t>Good Samaritan</a:t>
            </a:r>
            <a:endParaRPr sz="1400" b="0" i="0" u="none" strike="noStrike" cap="none">
              <a:solidFill>
                <a:srgbClr val="000000"/>
              </a:solidFill>
              <a:latin typeface="Arial"/>
              <a:ea typeface="Arial"/>
              <a:cs typeface="Arial"/>
              <a:sym typeface="Arial"/>
            </a:endParaRPr>
          </a:p>
        </p:txBody>
      </p:sp>
      <p:sp>
        <p:nvSpPr>
          <p:cNvPr id="76" name="Google Shape;76;p20"/>
          <p:cNvSpPr txBox="1">
            <a:spLocks noGrp="1"/>
          </p:cNvSpPr>
          <p:nvPr>
            <p:ph type="title"/>
          </p:nvPr>
        </p:nvSpPr>
        <p:spPr>
          <a:xfrm>
            <a:off x="433775" y="444925"/>
            <a:ext cx="7546200" cy="540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4"/>
              </a:buClr>
              <a:buSzPts val="2800"/>
              <a:buFont typeface="Merriweather"/>
              <a:buNone/>
              <a:defRPr sz="2800" b="1">
                <a:solidFill>
                  <a:schemeClr val="accent4"/>
                </a:solidFill>
                <a:latin typeface="Merriweather"/>
                <a:ea typeface="Merriweather"/>
                <a:cs typeface="Merriweather"/>
                <a:sym typeface="Merriweather"/>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Points">
  <p:cSld name="TITLE_AND_TWO_COLUMNS_1_1">
    <p:spTree>
      <p:nvGrpSpPr>
        <p:cNvPr id="1" name="Shape 77"/>
        <p:cNvGrpSpPr/>
        <p:nvPr/>
      </p:nvGrpSpPr>
      <p:grpSpPr>
        <a:xfrm>
          <a:off x="0" y="0"/>
          <a:ext cx="0" cy="0"/>
          <a:chOff x="0" y="0"/>
          <a:chExt cx="0" cy="0"/>
        </a:xfrm>
      </p:grpSpPr>
      <p:sp>
        <p:nvSpPr>
          <p:cNvPr id="78" name="Google Shape;78;p21"/>
          <p:cNvSpPr/>
          <p:nvPr/>
        </p:nvSpPr>
        <p:spPr>
          <a:xfrm>
            <a:off x="-76650" y="-116850"/>
            <a:ext cx="8025900" cy="5377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79" name="Google Shape;79;p21"/>
          <p:cNvSpPr txBox="1">
            <a:spLocks noGrp="1"/>
          </p:cNvSpPr>
          <p:nvPr>
            <p:ph type="title"/>
          </p:nvPr>
        </p:nvSpPr>
        <p:spPr>
          <a:xfrm>
            <a:off x="433775" y="444925"/>
            <a:ext cx="6657900" cy="540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Merriweather"/>
              <a:buNone/>
              <a:defRPr sz="2800" b="1">
                <a:solidFill>
                  <a:schemeClr val="lt1"/>
                </a:solidFill>
                <a:latin typeface="Merriweather"/>
                <a:ea typeface="Merriweather"/>
                <a:cs typeface="Merriweather"/>
                <a:sym typeface="Merriweather"/>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80" name="Google Shape;80;p21"/>
          <p:cNvSpPr txBox="1">
            <a:spLocks noGrp="1"/>
          </p:cNvSpPr>
          <p:nvPr>
            <p:ph type="body" idx="1"/>
          </p:nvPr>
        </p:nvSpPr>
        <p:spPr>
          <a:xfrm>
            <a:off x="433775" y="1363175"/>
            <a:ext cx="3186000" cy="13785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2pPr>
            <a:lvl3pPr marL="1371600" lvl="2"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3pPr>
            <a:lvl4pPr marL="1828800" lvl="3"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4pPr>
            <a:lvl5pPr marL="2286000" lvl="4"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5pPr>
            <a:lvl6pPr marL="2743200" lvl="5"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6pPr>
            <a:lvl7pPr marL="3200400" lvl="6"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7pPr>
            <a:lvl8pPr marL="3657600" lvl="7"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8pPr>
            <a:lvl9pPr marL="4114800" lvl="8"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9pPr>
          </a:lstStyle>
          <a:p>
            <a:endParaRPr/>
          </a:p>
        </p:txBody>
      </p:sp>
      <p:sp>
        <p:nvSpPr>
          <p:cNvPr id="81" name="Google Shape;81;p21"/>
          <p:cNvSpPr/>
          <p:nvPr/>
        </p:nvSpPr>
        <p:spPr>
          <a:xfrm>
            <a:off x="8559750" y="2212000"/>
            <a:ext cx="30000" cy="20640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56041"/>
              </a:solidFill>
              <a:latin typeface="Arial"/>
              <a:ea typeface="Arial"/>
              <a:cs typeface="Arial"/>
              <a:sym typeface="Arial"/>
            </a:endParaRPr>
          </a:p>
        </p:txBody>
      </p:sp>
      <p:sp>
        <p:nvSpPr>
          <p:cNvPr id="82" name="Google Shape;82;p21"/>
          <p:cNvSpPr txBox="1"/>
          <p:nvPr/>
        </p:nvSpPr>
        <p:spPr>
          <a:xfrm rot="5400000">
            <a:off x="7739250" y="970775"/>
            <a:ext cx="167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39958"/>
              </a:lnSpc>
              <a:spcBef>
                <a:spcPts val="0"/>
              </a:spcBef>
              <a:spcAft>
                <a:spcPts val="0"/>
              </a:spcAft>
              <a:buClr>
                <a:srgbClr val="000000"/>
              </a:buClr>
              <a:buSzPts val="1400"/>
              <a:buFont typeface="Arial"/>
              <a:buNone/>
            </a:pPr>
            <a:r>
              <a:rPr lang="en" sz="1400" b="1" i="0" u="none" strike="noStrike" cap="none">
                <a:solidFill>
                  <a:srgbClr val="556041"/>
                </a:solidFill>
                <a:latin typeface="Merriweather"/>
                <a:ea typeface="Merriweather"/>
                <a:cs typeface="Merriweather"/>
                <a:sym typeface="Merriweather"/>
              </a:rPr>
              <a:t>Good Samaritan</a:t>
            </a:r>
            <a:endParaRPr sz="1400" b="0" i="0" u="none" strike="noStrike" cap="none">
              <a:solidFill>
                <a:srgbClr val="556041"/>
              </a:solidFill>
              <a:latin typeface="Arial"/>
              <a:ea typeface="Arial"/>
              <a:cs typeface="Arial"/>
              <a:sym typeface="Arial"/>
            </a:endParaRPr>
          </a:p>
        </p:txBody>
      </p:sp>
      <p:sp>
        <p:nvSpPr>
          <p:cNvPr id="83" name="Google Shape;83;p21"/>
          <p:cNvSpPr txBox="1">
            <a:spLocks noGrp="1"/>
          </p:cNvSpPr>
          <p:nvPr>
            <p:ph type="body" idx="2"/>
          </p:nvPr>
        </p:nvSpPr>
        <p:spPr>
          <a:xfrm>
            <a:off x="3905675" y="1363175"/>
            <a:ext cx="3186000" cy="13785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2pPr>
            <a:lvl3pPr marL="1371600" lvl="2"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3pPr>
            <a:lvl4pPr marL="1828800" lvl="3"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4pPr>
            <a:lvl5pPr marL="2286000" lvl="4"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5pPr>
            <a:lvl6pPr marL="2743200" lvl="5"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6pPr>
            <a:lvl7pPr marL="3200400" lvl="6"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7pPr>
            <a:lvl8pPr marL="3657600" lvl="7"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8pPr>
            <a:lvl9pPr marL="4114800" lvl="8"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9pPr>
          </a:lstStyle>
          <a:p>
            <a:endParaRPr/>
          </a:p>
        </p:txBody>
      </p:sp>
      <p:sp>
        <p:nvSpPr>
          <p:cNvPr id="84" name="Google Shape;84;p21"/>
          <p:cNvSpPr txBox="1">
            <a:spLocks noGrp="1"/>
          </p:cNvSpPr>
          <p:nvPr>
            <p:ph type="body" idx="3"/>
          </p:nvPr>
        </p:nvSpPr>
        <p:spPr>
          <a:xfrm>
            <a:off x="433775" y="3062550"/>
            <a:ext cx="3186000" cy="13785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2pPr>
            <a:lvl3pPr marL="1371600" lvl="2"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3pPr>
            <a:lvl4pPr marL="1828800" lvl="3"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4pPr>
            <a:lvl5pPr marL="2286000" lvl="4"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5pPr>
            <a:lvl6pPr marL="2743200" lvl="5"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6pPr>
            <a:lvl7pPr marL="3200400" lvl="6"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7pPr>
            <a:lvl8pPr marL="3657600" lvl="7"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8pPr>
            <a:lvl9pPr marL="4114800" lvl="8"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9pPr>
          </a:lstStyle>
          <a:p>
            <a:endParaRPr/>
          </a:p>
        </p:txBody>
      </p:sp>
      <p:sp>
        <p:nvSpPr>
          <p:cNvPr id="85" name="Google Shape;85;p21"/>
          <p:cNvSpPr txBox="1">
            <a:spLocks noGrp="1"/>
          </p:cNvSpPr>
          <p:nvPr>
            <p:ph type="body" idx="4"/>
          </p:nvPr>
        </p:nvSpPr>
        <p:spPr>
          <a:xfrm>
            <a:off x="3905675" y="3062550"/>
            <a:ext cx="3186000" cy="13785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2pPr>
            <a:lvl3pPr marL="1371600" lvl="2"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3pPr>
            <a:lvl4pPr marL="1828800" lvl="3"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4pPr>
            <a:lvl5pPr marL="2286000" lvl="4"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5pPr>
            <a:lvl6pPr marL="2743200" lvl="5"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6pPr>
            <a:lvl7pPr marL="3200400" lvl="6"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7pPr>
            <a:lvl8pPr marL="3657600" lvl="7"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8pPr>
            <a:lvl9pPr marL="4114800" lvl="8" indent="-304800" algn="l">
              <a:lnSpc>
                <a:spcPct val="115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ody 3" type="titleOnly">
  <p:cSld name="TITLE_ONLY">
    <p:spTree>
      <p:nvGrpSpPr>
        <p:cNvPr id="1" name="Shape 86"/>
        <p:cNvGrpSpPr/>
        <p:nvPr/>
      </p:nvGrpSpPr>
      <p:grpSpPr>
        <a:xfrm>
          <a:off x="0" y="0"/>
          <a:ext cx="0" cy="0"/>
          <a:chOff x="0" y="0"/>
          <a:chExt cx="0" cy="0"/>
        </a:xfrm>
      </p:grpSpPr>
      <p:sp>
        <p:nvSpPr>
          <p:cNvPr id="87" name="Google Shape;87;p22"/>
          <p:cNvSpPr/>
          <p:nvPr/>
        </p:nvSpPr>
        <p:spPr>
          <a:xfrm>
            <a:off x="384575" y="1067863"/>
            <a:ext cx="29400" cy="44502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2"/>
          <p:cNvSpPr/>
          <p:nvPr/>
        </p:nvSpPr>
        <p:spPr>
          <a:xfrm>
            <a:off x="0" y="4630500"/>
            <a:ext cx="9144000" cy="5130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p:nvPr/>
        </p:nvSpPr>
        <p:spPr>
          <a:xfrm>
            <a:off x="433775" y="4774100"/>
            <a:ext cx="8296800" cy="2154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Clr>
                <a:srgbClr val="000000"/>
              </a:buClr>
              <a:buSzPts val="1400"/>
              <a:buFont typeface="Arial"/>
              <a:buNone/>
            </a:pPr>
            <a:r>
              <a:rPr lang="en" sz="1400" b="1" i="0" u="none" strike="noStrike" cap="none">
                <a:solidFill>
                  <a:srgbClr val="FFFFFF"/>
                </a:solidFill>
                <a:latin typeface="Merriweather"/>
                <a:ea typeface="Merriweather"/>
                <a:cs typeface="Merriweather"/>
                <a:sym typeface="Merriweather"/>
              </a:rPr>
              <a:t>Good Samaritan</a:t>
            </a:r>
            <a:endParaRPr sz="1400" b="0" i="0" u="none" strike="noStrike" cap="none">
              <a:solidFill>
                <a:srgbClr val="000000"/>
              </a:solidFill>
              <a:latin typeface="Arial"/>
              <a:ea typeface="Arial"/>
              <a:cs typeface="Arial"/>
              <a:sym typeface="Arial"/>
            </a:endParaRPr>
          </a:p>
        </p:txBody>
      </p:sp>
      <p:sp>
        <p:nvSpPr>
          <p:cNvPr id="90" name="Google Shape;90;p22"/>
          <p:cNvSpPr txBox="1">
            <a:spLocks noGrp="1"/>
          </p:cNvSpPr>
          <p:nvPr>
            <p:ph type="title"/>
          </p:nvPr>
        </p:nvSpPr>
        <p:spPr>
          <a:xfrm>
            <a:off x="864950" y="459500"/>
            <a:ext cx="3766800" cy="1822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4"/>
              </a:buClr>
              <a:buSzPts val="2800"/>
              <a:buFont typeface="Merriweather"/>
              <a:buNone/>
              <a:defRPr sz="2800" b="1">
                <a:solidFill>
                  <a:schemeClr val="accent4"/>
                </a:solidFill>
                <a:latin typeface="Merriweather"/>
                <a:ea typeface="Merriweather"/>
                <a:cs typeface="Merriweather"/>
                <a:sym typeface="Merriweather"/>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91" name="Google Shape;91;p22"/>
          <p:cNvSpPr txBox="1">
            <a:spLocks noGrp="1"/>
          </p:cNvSpPr>
          <p:nvPr>
            <p:ph type="body" idx="1"/>
          </p:nvPr>
        </p:nvSpPr>
        <p:spPr>
          <a:xfrm>
            <a:off x="5134850" y="459500"/>
            <a:ext cx="3595800" cy="38763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2pPr>
            <a:lvl3pPr marL="1371600" lvl="2"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3pPr>
            <a:lvl4pPr marL="1828800" lvl="3"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4pPr>
            <a:lvl5pPr marL="2286000" lvl="4"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5pPr>
            <a:lvl6pPr marL="2743200" lvl="5"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6pPr>
            <a:lvl7pPr marL="3200400" lvl="6"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7pPr>
            <a:lvl8pPr marL="3657600" lvl="7"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8pPr>
            <a:lvl9pPr marL="4114800" lvl="8"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CAPTION_ONLY">
    <p:spTree>
      <p:nvGrpSpPr>
        <p:cNvPr id="1" name="Shape 92"/>
        <p:cNvGrpSpPr/>
        <p:nvPr/>
      </p:nvGrpSpPr>
      <p:grpSpPr>
        <a:xfrm>
          <a:off x="0" y="0"/>
          <a:ext cx="0" cy="0"/>
          <a:chOff x="0" y="0"/>
          <a:chExt cx="0" cy="0"/>
        </a:xfrm>
      </p:grpSpPr>
      <p:sp>
        <p:nvSpPr>
          <p:cNvPr id="93" name="Google Shape;93;p23"/>
          <p:cNvSpPr/>
          <p:nvPr/>
        </p:nvSpPr>
        <p:spPr>
          <a:xfrm>
            <a:off x="8730575" y="1438498"/>
            <a:ext cx="29400" cy="37998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3"/>
          <p:cNvSpPr/>
          <p:nvPr/>
        </p:nvSpPr>
        <p:spPr>
          <a:xfrm>
            <a:off x="-61275" y="4630500"/>
            <a:ext cx="9312600" cy="6078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3"/>
          <p:cNvSpPr txBox="1"/>
          <p:nvPr/>
        </p:nvSpPr>
        <p:spPr>
          <a:xfrm>
            <a:off x="433775" y="4774100"/>
            <a:ext cx="8296800" cy="2154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Clr>
                <a:srgbClr val="000000"/>
              </a:buClr>
              <a:buSzPts val="1400"/>
              <a:buFont typeface="Arial"/>
              <a:buNone/>
            </a:pPr>
            <a:r>
              <a:rPr lang="en" sz="1400" b="1" i="0" u="none" strike="noStrike" cap="none">
                <a:solidFill>
                  <a:srgbClr val="FFFFFF"/>
                </a:solidFill>
                <a:latin typeface="Merriweather"/>
                <a:ea typeface="Merriweather"/>
                <a:cs typeface="Merriweather"/>
                <a:sym typeface="Merriweather"/>
              </a:rPr>
              <a:t>Good Samaritan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with Image 1" type="secHead">
  <p:cSld name="SECTION_HEADER">
    <p:spTree>
      <p:nvGrpSpPr>
        <p:cNvPr id="1" name="Shape 16"/>
        <p:cNvGrpSpPr/>
        <p:nvPr/>
      </p:nvGrpSpPr>
      <p:grpSpPr>
        <a:xfrm>
          <a:off x="0" y="0"/>
          <a:ext cx="0" cy="0"/>
          <a:chOff x="0" y="0"/>
          <a:chExt cx="0" cy="0"/>
        </a:xfrm>
      </p:grpSpPr>
      <p:sp>
        <p:nvSpPr>
          <p:cNvPr id="17" name="Google Shape;17;p12"/>
          <p:cNvSpPr>
            <a:spLocks noGrp="1"/>
          </p:cNvSpPr>
          <p:nvPr>
            <p:ph type="pic" idx="2"/>
          </p:nvPr>
        </p:nvSpPr>
        <p:spPr>
          <a:xfrm>
            <a:off x="5428800" y="-357150"/>
            <a:ext cx="2880600" cy="5857800"/>
          </a:xfrm>
          <a:prstGeom prst="rect">
            <a:avLst/>
          </a:prstGeom>
          <a:noFill/>
          <a:ln>
            <a:noFill/>
          </a:ln>
        </p:spPr>
      </p:sp>
      <p:sp>
        <p:nvSpPr>
          <p:cNvPr id="18" name="Google Shape;18;p12"/>
          <p:cNvSpPr/>
          <p:nvPr/>
        </p:nvSpPr>
        <p:spPr>
          <a:xfrm>
            <a:off x="8730575" y="-31762"/>
            <a:ext cx="29400" cy="44502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0" y="4630500"/>
            <a:ext cx="5428800" cy="5130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txBox="1"/>
          <p:nvPr/>
        </p:nvSpPr>
        <p:spPr>
          <a:xfrm>
            <a:off x="433775" y="4774100"/>
            <a:ext cx="4411800" cy="2154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Clr>
                <a:srgbClr val="000000"/>
              </a:buClr>
              <a:buSzPts val="1400"/>
              <a:buFont typeface="Arial"/>
              <a:buNone/>
            </a:pPr>
            <a:r>
              <a:rPr lang="en" sz="1400" b="1" i="0" u="none" strike="noStrike" cap="none">
                <a:solidFill>
                  <a:srgbClr val="FFFFFF"/>
                </a:solidFill>
                <a:latin typeface="Merriweather"/>
                <a:ea typeface="Merriweather"/>
                <a:cs typeface="Merriweather"/>
                <a:sym typeface="Merriweather"/>
              </a:rPr>
              <a:t>Good Samaritan</a:t>
            </a:r>
            <a:endParaRPr sz="1400" b="0" i="0" u="none" strike="noStrike" cap="none">
              <a:solidFill>
                <a:srgbClr val="000000"/>
              </a:solidFill>
              <a:latin typeface="Arial"/>
              <a:ea typeface="Arial"/>
              <a:cs typeface="Arial"/>
              <a:sym typeface="Arial"/>
            </a:endParaRPr>
          </a:p>
        </p:txBody>
      </p:sp>
      <p:sp>
        <p:nvSpPr>
          <p:cNvPr id="21" name="Google Shape;21;p12"/>
          <p:cNvSpPr txBox="1">
            <a:spLocks noGrp="1"/>
          </p:cNvSpPr>
          <p:nvPr>
            <p:ph type="title"/>
          </p:nvPr>
        </p:nvSpPr>
        <p:spPr>
          <a:xfrm>
            <a:off x="433775" y="444925"/>
            <a:ext cx="4683300" cy="540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4"/>
              </a:buClr>
              <a:buSzPts val="2800"/>
              <a:buFont typeface="Merriweather"/>
              <a:buNone/>
              <a:defRPr sz="2800" b="1">
                <a:solidFill>
                  <a:schemeClr val="accent4"/>
                </a:solidFill>
                <a:latin typeface="Merriweather"/>
                <a:ea typeface="Merriweather"/>
                <a:cs typeface="Merriweather"/>
                <a:sym typeface="Merriweather"/>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22" name="Google Shape;22;p12"/>
          <p:cNvSpPr txBox="1">
            <a:spLocks noGrp="1"/>
          </p:cNvSpPr>
          <p:nvPr>
            <p:ph type="body" idx="1"/>
          </p:nvPr>
        </p:nvSpPr>
        <p:spPr>
          <a:xfrm>
            <a:off x="433775" y="1252563"/>
            <a:ext cx="4683300" cy="3083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2pPr>
            <a:lvl3pPr marL="1371600" lvl="2"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3pPr>
            <a:lvl4pPr marL="1828800" lvl="3"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4pPr>
            <a:lvl5pPr marL="2286000" lvl="4"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5pPr>
            <a:lvl6pPr marL="2743200" lvl="5"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6pPr>
            <a:lvl7pPr marL="3200400" lvl="6"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7pPr>
            <a:lvl8pPr marL="3657600" lvl="7"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8pPr>
            <a:lvl9pPr marL="4114800" lvl="8"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s" type="twoColTx">
  <p:cSld name="TITLE_AND_TWO_COLUMNS">
    <p:spTree>
      <p:nvGrpSpPr>
        <p:cNvPr id="1" name="Shape 23"/>
        <p:cNvGrpSpPr/>
        <p:nvPr/>
      </p:nvGrpSpPr>
      <p:grpSpPr>
        <a:xfrm>
          <a:off x="0" y="0"/>
          <a:ext cx="0" cy="0"/>
          <a:chOff x="0" y="0"/>
          <a:chExt cx="0" cy="0"/>
        </a:xfrm>
      </p:grpSpPr>
      <p:sp>
        <p:nvSpPr>
          <p:cNvPr id="24" name="Google Shape;24;p13"/>
          <p:cNvSpPr txBox="1">
            <a:spLocks noGrp="1"/>
          </p:cNvSpPr>
          <p:nvPr>
            <p:ph type="body" idx="1"/>
          </p:nvPr>
        </p:nvSpPr>
        <p:spPr>
          <a:xfrm>
            <a:off x="670950" y="1343575"/>
            <a:ext cx="3893100" cy="284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13"/>
          <p:cNvSpPr txBox="1">
            <a:spLocks noGrp="1"/>
          </p:cNvSpPr>
          <p:nvPr>
            <p:ph type="body" idx="2"/>
          </p:nvPr>
        </p:nvSpPr>
        <p:spPr>
          <a:xfrm>
            <a:off x="4790975" y="1323375"/>
            <a:ext cx="3893100" cy="284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3"/>
          <p:cNvSpPr/>
          <p:nvPr/>
        </p:nvSpPr>
        <p:spPr>
          <a:xfrm>
            <a:off x="338625" y="1343573"/>
            <a:ext cx="29400" cy="37998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a:off x="-61275" y="4630500"/>
            <a:ext cx="9312600" cy="6078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3"/>
          <p:cNvSpPr txBox="1"/>
          <p:nvPr/>
        </p:nvSpPr>
        <p:spPr>
          <a:xfrm>
            <a:off x="433775" y="4774100"/>
            <a:ext cx="8296800" cy="2154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Clr>
                <a:srgbClr val="000000"/>
              </a:buClr>
              <a:buSzPts val="1400"/>
              <a:buFont typeface="Arial"/>
              <a:buNone/>
            </a:pPr>
            <a:r>
              <a:rPr lang="en" sz="1400" b="1" i="0" u="none" strike="noStrike" cap="none">
                <a:solidFill>
                  <a:srgbClr val="FFFFFF"/>
                </a:solidFill>
                <a:latin typeface="Merriweather"/>
                <a:ea typeface="Merriweather"/>
                <a:cs typeface="Merriweather"/>
                <a:sym typeface="Merriweather"/>
              </a:rPr>
              <a:t>Good Samaritan</a:t>
            </a:r>
            <a:endParaRPr sz="1400" b="0" i="0" u="none" strike="noStrike" cap="none">
              <a:solidFill>
                <a:srgbClr val="000000"/>
              </a:solidFill>
              <a:latin typeface="Arial"/>
              <a:ea typeface="Arial"/>
              <a:cs typeface="Arial"/>
              <a:sym typeface="Arial"/>
            </a:endParaRPr>
          </a:p>
        </p:txBody>
      </p:sp>
      <p:sp>
        <p:nvSpPr>
          <p:cNvPr id="29" name="Google Shape;29;p13"/>
          <p:cNvSpPr txBox="1">
            <a:spLocks noGrp="1"/>
          </p:cNvSpPr>
          <p:nvPr>
            <p:ph type="title"/>
          </p:nvPr>
        </p:nvSpPr>
        <p:spPr>
          <a:xfrm>
            <a:off x="670950" y="444925"/>
            <a:ext cx="8013000" cy="540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4"/>
              </a:buClr>
              <a:buSzPts val="2800"/>
              <a:buFont typeface="Merriweather"/>
              <a:buNone/>
              <a:defRPr sz="2800" b="1">
                <a:solidFill>
                  <a:schemeClr val="accent4"/>
                </a:solidFill>
                <a:latin typeface="Merriweather"/>
                <a:ea typeface="Merriweather"/>
                <a:cs typeface="Merriweather"/>
                <a:sym typeface="Merriweather"/>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dy with Image 2" type="tx">
  <p:cSld name="TITLE_AND_BODY">
    <p:spTree>
      <p:nvGrpSpPr>
        <p:cNvPr id="1" name="Shape 30"/>
        <p:cNvGrpSpPr/>
        <p:nvPr/>
      </p:nvGrpSpPr>
      <p:grpSpPr>
        <a:xfrm>
          <a:off x="0" y="0"/>
          <a:ext cx="0" cy="0"/>
          <a:chOff x="0" y="0"/>
          <a:chExt cx="0" cy="0"/>
        </a:xfrm>
      </p:grpSpPr>
      <p:sp>
        <p:nvSpPr>
          <p:cNvPr id="31" name="Google Shape;31;p14"/>
          <p:cNvSpPr>
            <a:spLocks noGrp="1"/>
          </p:cNvSpPr>
          <p:nvPr>
            <p:ph type="pic" idx="2"/>
          </p:nvPr>
        </p:nvSpPr>
        <p:spPr>
          <a:xfrm>
            <a:off x="5585825" y="-357150"/>
            <a:ext cx="3558300" cy="5857800"/>
          </a:xfrm>
          <a:prstGeom prst="rect">
            <a:avLst/>
          </a:prstGeom>
          <a:noFill/>
          <a:ln>
            <a:noFill/>
          </a:ln>
        </p:spPr>
      </p:sp>
      <p:sp>
        <p:nvSpPr>
          <p:cNvPr id="32" name="Google Shape;32;p14"/>
          <p:cNvSpPr/>
          <p:nvPr/>
        </p:nvSpPr>
        <p:spPr>
          <a:xfrm>
            <a:off x="384575" y="1067863"/>
            <a:ext cx="29400" cy="44502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4"/>
          <p:cNvSpPr/>
          <p:nvPr/>
        </p:nvSpPr>
        <p:spPr>
          <a:xfrm>
            <a:off x="0" y="4630500"/>
            <a:ext cx="9144000" cy="5130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4"/>
          <p:cNvSpPr txBox="1"/>
          <p:nvPr/>
        </p:nvSpPr>
        <p:spPr>
          <a:xfrm>
            <a:off x="433775" y="4774100"/>
            <a:ext cx="8296800" cy="2154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Clr>
                <a:srgbClr val="000000"/>
              </a:buClr>
              <a:buSzPts val="1400"/>
              <a:buFont typeface="Arial"/>
              <a:buNone/>
            </a:pPr>
            <a:r>
              <a:rPr lang="en" sz="1400" b="1" i="0" u="none" strike="noStrike" cap="none">
                <a:solidFill>
                  <a:srgbClr val="FFFFFF"/>
                </a:solidFill>
                <a:latin typeface="Merriweather"/>
                <a:ea typeface="Merriweather"/>
                <a:cs typeface="Merriweather"/>
                <a:sym typeface="Merriweather"/>
              </a:rPr>
              <a:t>Good Samaritan</a:t>
            </a:r>
            <a:endParaRPr sz="1400" b="0" i="0" u="none" strike="noStrike" cap="none">
              <a:solidFill>
                <a:srgbClr val="000000"/>
              </a:solidFill>
              <a:latin typeface="Arial"/>
              <a:ea typeface="Arial"/>
              <a:cs typeface="Arial"/>
              <a:sym typeface="Arial"/>
            </a:endParaRPr>
          </a:p>
        </p:txBody>
      </p:sp>
      <p:sp>
        <p:nvSpPr>
          <p:cNvPr id="35" name="Google Shape;35;p14"/>
          <p:cNvSpPr txBox="1">
            <a:spLocks noGrp="1"/>
          </p:cNvSpPr>
          <p:nvPr>
            <p:ph type="title"/>
          </p:nvPr>
        </p:nvSpPr>
        <p:spPr>
          <a:xfrm>
            <a:off x="864950" y="1067875"/>
            <a:ext cx="4269900" cy="887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4"/>
              </a:buClr>
              <a:buSzPts val="2800"/>
              <a:buFont typeface="Merriweather"/>
              <a:buNone/>
              <a:defRPr sz="2800" b="1">
                <a:solidFill>
                  <a:schemeClr val="accent4"/>
                </a:solidFill>
                <a:latin typeface="Merriweather"/>
                <a:ea typeface="Merriweather"/>
                <a:cs typeface="Merriweather"/>
                <a:sym typeface="Merriweather"/>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36" name="Google Shape;36;p14"/>
          <p:cNvSpPr txBox="1">
            <a:spLocks noGrp="1"/>
          </p:cNvSpPr>
          <p:nvPr>
            <p:ph type="body" idx="1"/>
          </p:nvPr>
        </p:nvSpPr>
        <p:spPr>
          <a:xfrm>
            <a:off x="847225" y="2250025"/>
            <a:ext cx="4269900" cy="2085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2pPr>
            <a:lvl3pPr marL="1371600" lvl="2"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3pPr>
            <a:lvl4pPr marL="1828800" lvl="3"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4pPr>
            <a:lvl5pPr marL="2286000" lvl="4"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5pPr>
            <a:lvl6pPr marL="2743200" lvl="5"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6pPr>
            <a:lvl7pPr marL="3200400" lvl="6"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7pPr>
            <a:lvl8pPr marL="3657600" lvl="7"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8pPr>
            <a:lvl9pPr marL="4114800" lvl="8"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p:cSld name="TITLE_AND_TWO_COLUMNS_2">
    <p:spTree>
      <p:nvGrpSpPr>
        <p:cNvPr id="1" name="Shape 37"/>
        <p:cNvGrpSpPr/>
        <p:nvPr/>
      </p:nvGrpSpPr>
      <p:grpSpPr>
        <a:xfrm>
          <a:off x="0" y="0"/>
          <a:ext cx="0" cy="0"/>
          <a:chOff x="0" y="0"/>
          <a:chExt cx="0" cy="0"/>
        </a:xfrm>
      </p:grpSpPr>
      <p:sp>
        <p:nvSpPr>
          <p:cNvPr id="38" name="Google Shape;38;p15"/>
          <p:cNvSpPr/>
          <p:nvPr/>
        </p:nvSpPr>
        <p:spPr>
          <a:xfrm>
            <a:off x="-78500" y="-65400"/>
            <a:ext cx="9288000" cy="523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9" name="Google Shape;39;p15"/>
          <p:cNvSpPr/>
          <p:nvPr/>
        </p:nvSpPr>
        <p:spPr>
          <a:xfrm>
            <a:off x="8559750" y="2212000"/>
            <a:ext cx="30000" cy="206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 name="Google Shape;40;p15"/>
          <p:cNvSpPr txBox="1">
            <a:spLocks noGrp="1"/>
          </p:cNvSpPr>
          <p:nvPr>
            <p:ph type="title"/>
          </p:nvPr>
        </p:nvSpPr>
        <p:spPr>
          <a:xfrm>
            <a:off x="484025" y="2747125"/>
            <a:ext cx="5128200" cy="1070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b="0" i="1">
                <a:solidFill>
                  <a:schemeClr val="lt1"/>
                </a:solidFill>
              </a:defRPr>
            </a:lvl1pPr>
            <a:lvl2pPr lvl="1"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2pPr>
            <a:lvl3pPr lvl="2"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3pPr>
            <a:lvl4pPr lvl="3"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4pPr>
            <a:lvl5pPr lvl="4"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5pPr>
            <a:lvl6pPr lvl="5"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6pPr>
            <a:lvl7pPr lvl="6"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7pPr>
            <a:lvl8pPr lvl="7"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8pPr>
            <a:lvl9pPr lvl="8"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9pPr>
          </a:lstStyle>
          <a:p>
            <a:endParaRPr/>
          </a:p>
        </p:txBody>
      </p:sp>
      <p:sp>
        <p:nvSpPr>
          <p:cNvPr id="41" name="Google Shape;41;p15"/>
          <p:cNvSpPr txBox="1">
            <a:spLocks noGrp="1"/>
          </p:cNvSpPr>
          <p:nvPr>
            <p:ph type="subTitle" idx="1"/>
          </p:nvPr>
        </p:nvSpPr>
        <p:spPr>
          <a:xfrm>
            <a:off x="484025" y="4276000"/>
            <a:ext cx="5128200" cy="3525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lt1"/>
              </a:buClr>
              <a:buSzPts val="2000"/>
              <a:buNone/>
              <a:defRPr sz="2000">
                <a:solidFill>
                  <a:schemeClr val="lt1"/>
                </a:solidFill>
              </a:defRPr>
            </a:lvl1pPr>
            <a:lvl2pPr lvl="1" algn="l">
              <a:lnSpc>
                <a:spcPct val="115000"/>
              </a:lnSpc>
              <a:spcBef>
                <a:spcPts val="0"/>
              </a:spcBef>
              <a:spcAft>
                <a:spcPts val="0"/>
              </a:spcAft>
              <a:buSzPts val="1200"/>
              <a:buNone/>
              <a:defRPr/>
            </a:lvl2pPr>
            <a:lvl3pPr lvl="2" algn="l">
              <a:lnSpc>
                <a:spcPct val="115000"/>
              </a:lnSpc>
              <a:spcBef>
                <a:spcPts val="0"/>
              </a:spcBef>
              <a:spcAft>
                <a:spcPts val="0"/>
              </a:spcAft>
              <a:buSzPts val="12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a:endParaRPr/>
          </a:p>
        </p:txBody>
      </p:sp>
      <p:sp>
        <p:nvSpPr>
          <p:cNvPr id="42" name="Google Shape;42;p15"/>
          <p:cNvSpPr txBox="1">
            <a:spLocks noGrp="1"/>
          </p:cNvSpPr>
          <p:nvPr>
            <p:ph type="subTitle" idx="2"/>
          </p:nvPr>
        </p:nvSpPr>
        <p:spPr>
          <a:xfrm>
            <a:off x="484025" y="335375"/>
            <a:ext cx="5128200" cy="3525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lt1"/>
              </a:buClr>
              <a:buSzPts val="1800"/>
              <a:buNone/>
              <a:defRPr sz="1800">
                <a:solidFill>
                  <a:schemeClr val="lt1"/>
                </a:solidFill>
              </a:defRPr>
            </a:lvl1pPr>
            <a:lvl2pPr lvl="1" algn="l">
              <a:lnSpc>
                <a:spcPct val="115000"/>
              </a:lnSpc>
              <a:spcBef>
                <a:spcPts val="0"/>
              </a:spcBef>
              <a:spcAft>
                <a:spcPts val="0"/>
              </a:spcAft>
              <a:buSzPts val="1200"/>
              <a:buNone/>
              <a:defRPr/>
            </a:lvl2pPr>
            <a:lvl3pPr lvl="2" algn="l">
              <a:lnSpc>
                <a:spcPct val="115000"/>
              </a:lnSpc>
              <a:spcBef>
                <a:spcPts val="0"/>
              </a:spcBef>
              <a:spcAft>
                <a:spcPts val="0"/>
              </a:spcAft>
              <a:buSzPts val="12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a:endParaRPr/>
          </a:p>
        </p:txBody>
      </p:sp>
      <p:sp>
        <p:nvSpPr>
          <p:cNvPr id="43" name="Google Shape;43;p15"/>
          <p:cNvSpPr txBox="1"/>
          <p:nvPr/>
        </p:nvSpPr>
        <p:spPr>
          <a:xfrm rot="5400000">
            <a:off x="7739250" y="970775"/>
            <a:ext cx="167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39958"/>
              </a:lnSpc>
              <a:spcBef>
                <a:spcPts val="0"/>
              </a:spcBef>
              <a:spcAft>
                <a:spcPts val="0"/>
              </a:spcAft>
              <a:buClr>
                <a:srgbClr val="000000"/>
              </a:buClr>
              <a:buSzPts val="1400"/>
              <a:buFont typeface="Arial"/>
              <a:buNone/>
            </a:pPr>
            <a:r>
              <a:rPr lang="en" sz="1400" b="1" i="0" u="none" strike="noStrike" cap="none">
                <a:solidFill>
                  <a:schemeClr val="lt1"/>
                </a:solidFill>
                <a:latin typeface="Merriweather"/>
                <a:ea typeface="Merriweather"/>
                <a:cs typeface="Merriweather"/>
                <a:sym typeface="Merriweather"/>
              </a:rPr>
              <a:t>Good Samaritan</a:t>
            </a: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p:cSld name="TITLE_AND_TWO_COLUMNS_3">
    <p:spTree>
      <p:nvGrpSpPr>
        <p:cNvPr id="1" name="Shape 44"/>
        <p:cNvGrpSpPr/>
        <p:nvPr/>
      </p:nvGrpSpPr>
      <p:grpSpPr>
        <a:xfrm>
          <a:off x="0" y="0"/>
          <a:ext cx="0" cy="0"/>
          <a:chOff x="0" y="0"/>
          <a:chExt cx="0" cy="0"/>
        </a:xfrm>
      </p:grpSpPr>
      <p:sp>
        <p:nvSpPr>
          <p:cNvPr id="45" name="Google Shape;45;p16"/>
          <p:cNvSpPr txBox="1">
            <a:spLocks noGrp="1"/>
          </p:cNvSpPr>
          <p:nvPr>
            <p:ph type="body" idx="1"/>
          </p:nvPr>
        </p:nvSpPr>
        <p:spPr>
          <a:xfrm>
            <a:off x="670950" y="1343575"/>
            <a:ext cx="2254500" cy="284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16"/>
          <p:cNvSpPr txBox="1">
            <a:spLocks noGrp="1"/>
          </p:cNvSpPr>
          <p:nvPr>
            <p:ph type="body" idx="2"/>
          </p:nvPr>
        </p:nvSpPr>
        <p:spPr>
          <a:xfrm>
            <a:off x="3550200" y="1343575"/>
            <a:ext cx="2254500" cy="284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7" name="Google Shape;47;p16"/>
          <p:cNvSpPr/>
          <p:nvPr/>
        </p:nvSpPr>
        <p:spPr>
          <a:xfrm>
            <a:off x="338625" y="1343573"/>
            <a:ext cx="29400" cy="37998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6"/>
          <p:cNvSpPr/>
          <p:nvPr/>
        </p:nvSpPr>
        <p:spPr>
          <a:xfrm>
            <a:off x="-61275" y="4630500"/>
            <a:ext cx="9312600" cy="6078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6"/>
          <p:cNvSpPr txBox="1"/>
          <p:nvPr/>
        </p:nvSpPr>
        <p:spPr>
          <a:xfrm>
            <a:off x="433775" y="4774100"/>
            <a:ext cx="8296800" cy="2154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Clr>
                <a:srgbClr val="000000"/>
              </a:buClr>
              <a:buSzPts val="1400"/>
              <a:buFont typeface="Arial"/>
              <a:buNone/>
            </a:pPr>
            <a:r>
              <a:rPr lang="en" sz="1400" b="1" i="0" u="none" strike="noStrike" cap="none">
                <a:solidFill>
                  <a:srgbClr val="FFFFFF"/>
                </a:solidFill>
                <a:latin typeface="Merriweather"/>
                <a:ea typeface="Merriweather"/>
                <a:cs typeface="Merriweather"/>
                <a:sym typeface="Merriweather"/>
              </a:rPr>
              <a:t>Good Samaritan</a:t>
            </a:r>
            <a:endParaRPr sz="1400" b="0" i="0" u="none" strike="noStrike" cap="none">
              <a:solidFill>
                <a:srgbClr val="000000"/>
              </a:solidFill>
              <a:latin typeface="Arial"/>
              <a:ea typeface="Arial"/>
              <a:cs typeface="Arial"/>
              <a:sym typeface="Arial"/>
            </a:endParaRPr>
          </a:p>
        </p:txBody>
      </p:sp>
      <p:sp>
        <p:nvSpPr>
          <p:cNvPr id="50" name="Google Shape;50;p16"/>
          <p:cNvSpPr txBox="1">
            <a:spLocks noGrp="1"/>
          </p:cNvSpPr>
          <p:nvPr>
            <p:ph type="title"/>
          </p:nvPr>
        </p:nvSpPr>
        <p:spPr>
          <a:xfrm>
            <a:off x="670950" y="444925"/>
            <a:ext cx="8013000" cy="540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4"/>
              </a:buClr>
              <a:buSzPts val="2800"/>
              <a:buFont typeface="Merriweather"/>
              <a:buNone/>
              <a:defRPr sz="2800" b="1">
                <a:solidFill>
                  <a:schemeClr val="accent4"/>
                </a:solidFill>
                <a:latin typeface="Merriweather"/>
                <a:ea typeface="Merriweather"/>
                <a:cs typeface="Merriweather"/>
                <a:sym typeface="Merriweather"/>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1" name="Google Shape;51;p16"/>
          <p:cNvSpPr txBox="1">
            <a:spLocks noGrp="1"/>
          </p:cNvSpPr>
          <p:nvPr>
            <p:ph type="body" idx="3"/>
          </p:nvPr>
        </p:nvSpPr>
        <p:spPr>
          <a:xfrm>
            <a:off x="6429450" y="1343575"/>
            <a:ext cx="2254500" cy="2842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1">
    <p:spTree>
      <p:nvGrpSpPr>
        <p:cNvPr id="1" name="Shape 52"/>
        <p:cNvGrpSpPr/>
        <p:nvPr/>
      </p:nvGrpSpPr>
      <p:grpSpPr>
        <a:xfrm>
          <a:off x="0" y="0"/>
          <a:ext cx="0" cy="0"/>
          <a:chOff x="0" y="0"/>
          <a:chExt cx="0" cy="0"/>
        </a:xfrm>
      </p:grpSpPr>
      <p:sp>
        <p:nvSpPr>
          <p:cNvPr id="53" name="Google Shape;53;p17"/>
          <p:cNvSpPr/>
          <p:nvPr/>
        </p:nvSpPr>
        <p:spPr>
          <a:xfrm>
            <a:off x="371475" y="-114300"/>
            <a:ext cx="29400" cy="44502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7"/>
          <p:cNvSpPr>
            <a:spLocks noGrp="1"/>
          </p:cNvSpPr>
          <p:nvPr>
            <p:ph type="pic" idx="2"/>
          </p:nvPr>
        </p:nvSpPr>
        <p:spPr>
          <a:xfrm>
            <a:off x="834650" y="-357200"/>
            <a:ext cx="2880600" cy="5857800"/>
          </a:xfrm>
          <a:prstGeom prst="rect">
            <a:avLst/>
          </a:prstGeom>
          <a:noFill/>
          <a:ln>
            <a:noFill/>
          </a:ln>
        </p:spPr>
      </p:sp>
      <p:sp>
        <p:nvSpPr>
          <p:cNvPr id="55" name="Google Shape;55;p17"/>
          <p:cNvSpPr/>
          <p:nvPr/>
        </p:nvSpPr>
        <p:spPr>
          <a:xfrm>
            <a:off x="3715250" y="4630600"/>
            <a:ext cx="5428800" cy="5130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7"/>
          <p:cNvSpPr txBox="1"/>
          <p:nvPr/>
        </p:nvSpPr>
        <p:spPr>
          <a:xfrm>
            <a:off x="4368750" y="4774200"/>
            <a:ext cx="4463700" cy="2154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Clr>
                <a:srgbClr val="000000"/>
              </a:buClr>
              <a:buSzPts val="1400"/>
              <a:buFont typeface="Arial"/>
              <a:buNone/>
            </a:pPr>
            <a:r>
              <a:rPr lang="en" sz="1400" b="1" i="0" u="none" strike="noStrike" cap="none">
                <a:solidFill>
                  <a:srgbClr val="FFFFFF"/>
                </a:solidFill>
                <a:latin typeface="Merriweather"/>
                <a:ea typeface="Merriweather"/>
                <a:cs typeface="Merriweather"/>
                <a:sym typeface="Merriweather"/>
              </a:rPr>
              <a:t>Good Samaritan</a:t>
            </a:r>
            <a:endParaRPr sz="1400" b="0" i="0" u="none" strike="noStrike" cap="none">
              <a:solidFill>
                <a:srgbClr val="000000"/>
              </a:solidFill>
              <a:latin typeface="Arial"/>
              <a:ea typeface="Arial"/>
              <a:cs typeface="Arial"/>
              <a:sym typeface="Arial"/>
            </a:endParaRPr>
          </a:p>
        </p:txBody>
      </p:sp>
      <p:sp>
        <p:nvSpPr>
          <p:cNvPr id="57" name="Google Shape;57;p17"/>
          <p:cNvSpPr txBox="1">
            <a:spLocks noGrp="1"/>
          </p:cNvSpPr>
          <p:nvPr>
            <p:ph type="title"/>
          </p:nvPr>
        </p:nvSpPr>
        <p:spPr>
          <a:xfrm>
            <a:off x="4149025" y="445025"/>
            <a:ext cx="4683300" cy="540300"/>
          </a:xfrm>
          <a:prstGeom prst="rect">
            <a:avLst/>
          </a:prstGeom>
          <a:noFill/>
          <a:ln>
            <a:noFill/>
          </a:ln>
        </p:spPr>
        <p:txBody>
          <a:bodyPr spcFirstLastPara="1" wrap="square" lIns="91425" tIns="91425" rIns="91425" bIns="91425" anchor="t" anchorCtr="0">
            <a:normAutofit/>
          </a:bodyPr>
          <a:lstStyle>
            <a:lvl1pPr lvl="0" algn="r">
              <a:lnSpc>
                <a:spcPct val="100000"/>
              </a:lnSpc>
              <a:spcBef>
                <a:spcPts val="0"/>
              </a:spcBef>
              <a:spcAft>
                <a:spcPts val="0"/>
              </a:spcAft>
              <a:buClr>
                <a:schemeClr val="accent4"/>
              </a:buClr>
              <a:buSzPts val="2800"/>
              <a:buFont typeface="Merriweather"/>
              <a:buNone/>
              <a:defRPr sz="2800" b="1">
                <a:solidFill>
                  <a:schemeClr val="accent4"/>
                </a:solidFill>
                <a:latin typeface="Merriweather"/>
                <a:ea typeface="Merriweather"/>
                <a:cs typeface="Merriweather"/>
                <a:sym typeface="Merriweather"/>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8" name="Google Shape;58;p17"/>
          <p:cNvSpPr txBox="1">
            <a:spLocks noGrp="1"/>
          </p:cNvSpPr>
          <p:nvPr>
            <p:ph type="body" idx="1"/>
          </p:nvPr>
        </p:nvSpPr>
        <p:spPr>
          <a:xfrm>
            <a:off x="4149025" y="1221975"/>
            <a:ext cx="4683300" cy="3114000"/>
          </a:xfrm>
          <a:prstGeom prst="rect">
            <a:avLst/>
          </a:prstGeom>
          <a:noFill/>
          <a:ln>
            <a:noFill/>
          </a:ln>
        </p:spPr>
        <p:txBody>
          <a:bodyPr spcFirstLastPara="1" wrap="square" lIns="91425" tIns="91425" rIns="91425" bIns="91425" anchor="t" anchorCtr="0">
            <a:normAutofit/>
          </a:bodyPr>
          <a:lstStyle>
            <a:lvl1pPr marL="457200" lvl="0" indent="-317500" algn="r">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04800" algn="r">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2pPr>
            <a:lvl3pPr marL="1371600" lvl="2" indent="-304800" algn="r">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3pPr>
            <a:lvl4pPr marL="1828800" lvl="3" indent="-304800" algn="r">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4pPr>
            <a:lvl5pPr marL="2286000" lvl="4" indent="-304800" algn="r">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5pPr>
            <a:lvl6pPr marL="2743200" lvl="5" indent="-304800" algn="r">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6pPr>
            <a:lvl7pPr marL="3200400" lvl="6" indent="-304800" algn="r">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7pPr>
            <a:lvl8pPr marL="3657600" lvl="7" indent="-304800" algn="r">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8pPr>
            <a:lvl9pPr marL="4114800" lvl="8" indent="-304800" algn="r">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18"/>
          <p:cNvSpPr/>
          <p:nvPr/>
        </p:nvSpPr>
        <p:spPr>
          <a:xfrm>
            <a:off x="-78500" y="-65400"/>
            <a:ext cx="9288000" cy="5232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61" name="Google Shape;61;p18"/>
          <p:cNvSpPr/>
          <p:nvPr/>
        </p:nvSpPr>
        <p:spPr>
          <a:xfrm>
            <a:off x="8559746" y="1526200"/>
            <a:ext cx="30000" cy="2749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 name="Google Shape;62;p18"/>
          <p:cNvSpPr txBox="1">
            <a:spLocks noGrp="1"/>
          </p:cNvSpPr>
          <p:nvPr>
            <p:ph type="title"/>
          </p:nvPr>
        </p:nvSpPr>
        <p:spPr>
          <a:xfrm>
            <a:off x="484025" y="2747125"/>
            <a:ext cx="5128200" cy="1070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2pPr>
            <a:lvl3pPr lvl="2"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3pPr>
            <a:lvl4pPr lvl="3"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4pPr>
            <a:lvl5pPr lvl="4"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5pPr>
            <a:lvl6pPr lvl="5"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6pPr>
            <a:lvl7pPr lvl="6"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7pPr>
            <a:lvl8pPr lvl="7"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8pPr>
            <a:lvl9pPr lvl="8" algn="l">
              <a:lnSpc>
                <a:spcPct val="100000"/>
              </a:lnSpc>
              <a:spcBef>
                <a:spcPts val="0"/>
              </a:spcBef>
              <a:spcAft>
                <a:spcPts val="0"/>
              </a:spcAft>
              <a:buClr>
                <a:schemeClr val="lt1"/>
              </a:buClr>
              <a:buSzPts val="2800"/>
              <a:buFont typeface="Merriweather"/>
              <a:buNone/>
              <a:defRPr>
                <a:solidFill>
                  <a:schemeClr val="lt1"/>
                </a:solidFill>
                <a:latin typeface="Merriweather"/>
                <a:ea typeface="Merriweather"/>
                <a:cs typeface="Merriweather"/>
                <a:sym typeface="Merriweather"/>
              </a:defRPr>
            </a:lvl9pPr>
          </a:lstStyle>
          <a:p>
            <a:endParaRPr/>
          </a:p>
        </p:txBody>
      </p:sp>
      <p:sp>
        <p:nvSpPr>
          <p:cNvPr id="63" name="Google Shape;63;p18"/>
          <p:cNvSpPr/>
          <p:nvPr/>
        </p:nvSpPr>
        <p:spPr>
          <a:xfrm>
            <a:off x="484025" y="335375"/>
            <a:ext cx="404342" cy="307300"/>
          </a:xfrm>
          <a:custGeom>
            <a:avLst/>
            <a:gdLst/>
            <a:ahLst/>
            <a:cxnLst/>
            <a:rect l="l" t="t" r="r" b="b"/>
            <a:pathLst>
              <a:path w="657467" h="499675" extrusionOk="0">
                <a:moveTo>
                  <a:pt x="0" y="0"/>
                </a:moveTo>
                <a:lnTo>
                  <a:pt x="657467" y="0"/>
                </a:lnTo>
                <a:lnTo>
                  <a:pt x="657467" y="499675"/>
                </a:lnTo>
                <a:lnTo>
                  <a:pt x="0" y="499675"/>
                </a:lnTo>
                <a:lnTo>
                  <a:pt x="0" y="0"/>
                </a:lnTo>
                <a:close/>
              </a:path>
            </a:pathLst>
          </a:custGeom>
          <a:blipFill rotWithShape="1">
            <a:blip r:embed="rId2">
              <a:alphaModFix/>
            </a:blip>
            <a:stretch>
              <a:fillRect/>
            </a:stretch>
          </a:blipFill>
          <a:ln>
            <a:noFill/>
          </a:ln>
        </p:spPr>
      </p:sp>
      <p:sp>
        <p:nvSpPr>
          <p:cNvPr id="64" name="Google Shape;64;p18"/>
          <p:cNvSpPr txBox="1">
            <a:spLocks noGrp="1"/>
          </p:cNvSpPr>
          <p:nvPr>
            <p:ph type="subTitle" idx="1"/>
          </p:nvPr>
        </p:nvSpPr>
        <p:spPr>
          <a:xfrm>
            <a:off x="484025" y="4276000"/>
            <a:ext cx="5128200" cy="3525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lt1"/>
              </a:buClr>
              <a:buSzPts val="2000"/>
              <a:buNone/>
              <a:defRPr sz="2000">
                <a:solidFill>
                  <a:schemeClr val="lt1"/>
                </a:solidFill>
              </a:defRPr>
            </a:lvl1pPr>
            <a:lvl2pPr lvl="1" algn="l">
              <a:lnSpc>
                <a:spcPct val="115000"/>
              </a:lnSpc>
              <a:spcBef>
                <a:spcPts val="0"/>
              </a:spcBef>
              <a:spcAft>
                <a:spcPts val="0"/>
              </a:spcAft>
              <a:buSzPts val="1200"/>
              <a:buNone/>
              <a:defRPr/>
            </a:lvl2pPr>
            <a:lvl3pPr lvl="2" algn="l">
              <a:lnSpc>
                <a:spcPct val="115000"/>
              </a:lnSpc>
              <a:spcBef>
                <a:spcPts val="0"/>
              </a:spcBef>
              <a:spcAft>
                <a:spcPts val="0"/>
              </a:spcAft>
              <a:buSzPts val="12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ody 1">
  <p:cSld name="TITLE_AND_BODY_1">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433775" y="444925"/>
            <a:ext cx="5858400" cy="540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4"/>
              </a:buClr>
              <a:buSzPts val="2800"/>
              <a:buFont typeface="Merriweather"/>
              <a:buNone/>
              <a:defRPr sz="2800" b="1">
                <a:solidFill>
                  <a:schemeClr val="accent4"/>
                </a:solidFill>
                <a:latin typeface="Merriweather"/>
                <a:ea typeface="Merriweather"/>
                <a:cs typeface="Merriweather"/>
                <a:sym typeface="Merriweather"/>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7" name="Google Shape;67;p19"/>
          <p:cNvSpPr txBox="1">
            <a:spLocks noGrp="1"/>
          </p:cNvSpPr>
          <p:nvPr>
            <p:ph type="body" idx="1"/>
          </p:nvPr>
        </p:nvSpPr>
        <p:spPr>
          <a:xfrm>
            <a:off x="433775" y="1592925"/>
            <a:ext cx="7362300" cy="30903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2pPr>
            <a:lvl3pPr marL="1371600" lvl="2"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3pPr>
            <a:lvl4pPr marL="1828800" lvl="3"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4pPr>
            <a:lvl5pPr marL="2286000" lvl="4"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5pPr>
            <a:lvl6pPr marL="2743200" lvl="5"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6pPr>
            <a:lvl7pPr marL="3200400" lvl="6"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7pPr>
            <a:lvl8pPr marL="3657600" lvl="7"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8pPr>
            <a:lvl9pPr marL="4114800" lvl="8" indent="-304800" algn="l">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9pPr>
          </a:lstStyle>
          <a:p>
            <a:endParaRPr/>
          </a:p>
        </p:txBody>
      </p:sp>
      <p:sp>
        <p:nvSpPr>
          <p:cNvPr id="68" name="Google Shape;68;p19"/>
          <p:cNvSpPr txBox="1">
            <a:spLocks noGrp="1"/>
          </p:cNvSpPr>
          <p:nvPr>
            <p:ph type="subTitle" idx="2"/>
          </p:nvPr>
        </p:nvSpPr>
        <p:spPr>
          <a:xfrm>
            <a:off x="433775" y="985225"/>
            <a:ext cx="5858400" cy="3531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200"/>
              <a:buNone/>
              <a:defRPr/>
            </a:lvl2pPr>
            <a:lvl3pPr lvl="2" algn="l">
              <a:lnSpc>
                <a:spcPct val="115000"/>
              </a:lnSpc>
              <a:spcBef>
                <a:spcPts val="0"/>
              </a:spcBef>
              <a:spcAft>
                <a:spcPts val="0"/>
              </a:spcAft>
              <a:buSzPts val="12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a:endParaRPr/>
          </a:p>
        </p:txBody>
      </p:sp>
      <p:sp>
        <p:nvSpPr>
          <p:cNvPr id="69" name="Google Shape;69;p19"/>
          <p:cNvSpPr/>
          <p:nvPr/>
        </p:nvSpPr>
        <p:spPr>
          <a:xfrm>
            <a:off x="8559750" y="2212000"/>
            <a:ext cx="30000" cy="2064000"/>
          </a:xfrm>
          <a:prstGeom prst="rect">
            <a:avLst/>
          </a:prstGeom>
          <a:solidFill>
            <a:srgbClr val="556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56041"/>
              </a:solidFill>
              <a:latin typeface="Arial"/>
              <a:ea typeface="Arial"/>
              <a:cs typeface="Arial"/>
              <a:sym typeface="Arial"/>
            </a:endParaRPr>
          </a:p>
        </p:txBody>
      </p:sp>
      <p:sp>
        <p:nvSpPr>
          <p:cNvPr id="70" name="Google Shape;70;p19"/>
          <p:cNvSpPr txBox="1"/>
          <p:nvPr/>
        </p:nvSpPr>
        <p:spPr>
          <a:xfrm rot="5400000">
            <a:off x="7739250" y="970775"/>
            <a:ext cx="167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39958"/>
              </a:lnSpc>
              <a:spcBef>
                <a:spcPts val="0"/>
              </a:spcBef>
              <a:spcAft>
                <a:spcPts val="0"/>
              </a:spcAft>
              <a:buClr>
                <a:srgbClr val="000000"/>
              </a:buClr>
              <a:buSzPts val="1400"/>
              <a:buFont typeface="Arial"/>
              <a:buNone/>
            </a:pPr>
            <a:r>
              <a:rPr lang="en" sz="1400" b="1" i="0" u="none" strike="noStrike" cap="none">
                <a:solidFill>
                  <a:srgbClr val="556041"/>
                </a:solidFill>
                <a:latin typeface="Merriweather"/>
                <a:ea typeface="Merriweather"/>
                <a:cs typeface="Merriweather"/>
                <a:sym typeface="Merriweather"/>
              </a:rPr>
              <a:t>Good Samaritan</a:t>
            </a:r>
            <a:endParaRPr sz="1400" b="0" i="0" u="none" strike="noStrike" cap="none">
              <a:solidFill>
                <a:srgbClr val="55604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2"/>
              </a:buClr>
              <a:buSzPts val="2700"/>
              <a:buFont typeface="Merriweather"/>
              <a:buNone/>
              <a:defRPr sz="2700" b="1" i="0" u="none" strike="noStrike" cap="none">
                <a:solidFill>
                  <a:schemeClr val="accent2"/>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1pPr>
            <a:lvl2pPr marL="914400" marR="0" lvl="1" indent="-304800" algn="l" rtl="0">
              <a:lnSpc>
                <a:spcPct val="115000"/>
              </a:lnSpc>
              <a:spcBef>
                <a:spcPts val="0"/>
              </a:spcBef>
              <a:spcAft>
                <a:spcPts val="0"/>
              </a:spcAft>
              <a:buClr>
                <a:schemeClr val="dk2"/>
              </a:buClr>
              <a:buSzPts val="1200"/>
              <a:buFont typeface="Lato"/>
              <a:buChar char="✦"/>
              <a:defRPr sz="1200" b="0" i="0" u="none" strike="noStrike" cap="none">
                <a:solidFill>
                  <a:schemeClr val="dk2"/>
                </a:solidFill>
                <a:latin typeface="Lato"/>
                <a:ea typeface="Lato"/>
                <a:cs typeface="Lato"/>
                <a:sym typeface="Lato"/>
              </a:defRPr>
            </a:lvl2pPr>
            <a:lvl3pPr marL="1371600" marR="0" lvl="2" indent="-304800" algn="l" rtl="0">
              <a:lnSpc>
                <a:spcPct val="115000"/>
              </a:lnSpc>
              <a:spcBef>
                <a:spcPts val="0"/>
              </a:spcBef>
              <a:spcAft>
                <a:spcPts val="0"/>
              </a:spcAft>
              <a:buClr>
                <a:schemeClr val="dk2"/>
              </a:buClr>
              <a:buSzPts val="1200"/>
              <a:buFont typeface="Lato"/>
              <a:buChar char="○"/>
              <a:defRPr sz="1200" b="0" i="0" u="none" strike="noStrike" cap="none">
                <a:solidFill>
                  <a:schemeClr val="dk2"/>
                </a:solidFill>
                <a:latin typeface="Lato"/>
                <a:ea typeface="Lato"/>
                <a:cs typeface="Lato"/>
                <a:sym typeface="Lato"/>
              </a:defRPr>
            </a:lvl3pPr>
            <a:lvl4pPr marL="1828800" marR="0" lvl="3" indent="-298450" algn="l" rtl="0">
              <a:lnSpc>
                <a:spcPct val="115000"/>
              </a:lnSpc>
              <a:spcBef>
                <a:spcPts val="0"/>
              </a:spcBef>
              <a:spcAft>
                <a:spcPts val="0"/>
              </a:spcAft>
              <a:buClr>
                <a:schemeClr val="dk2"/>
              </a:buClr>
              <a:buSzPts val="1100"/>
              <a:buFont typeface="Lato"/>
              <a:buChar char="●"/>
              <a:defRPr sz="1100" b="0" i="0" u="none" strike="noStrike" cap="none">
                <a:solidFill>
                  <a:schemeClr val="dk2"/>
                </a:solidFill>
                <a:latin typeface="Lato"/>
                <a:ea typeface="Lato"/>
                <a:cs typeface="Lato"/>
                <a:sym typeface="Lato"/>
              </a:defRPr>
            </a:lvl4pPr>
            <a:lvl5pPr marL="2286000" marR="0" lvl="4" indent="-298450" algn="l" rtl="0">
              <a:lnSpc>
                <a:spcPct val="115000"/>
              </a:lnSpc>
              <a:spcBef>
                <a:spcPts val="0"/>
              </a:spcBef>
              <a:spcAft>
                <a:spcPts val="0"/>
              </a:spcAft>
              <a:buClr>
                <a:schemeClr val="dk2"/>
              </a:buClr>
              <a:buSzPts val="1100"/>
              <a:buFont typeface="Lato"/>
              <a:buChar char="○"/>
              <a:defRPr sz="1100" b="0" i="0" u="none" strike="noStrike" cap="none">
                <a:solidFill>
                  <a:schemeClr val="dk2"/>
                </a:solidFill>
                <a:latin typeface="Lato"/>
                <a:ea typeface="Lato"/>
                <a:cs typeface="Lato"/>
                <a:sym typeface="Lato"/>
              </a:defRPr>
            </a:lvl5pPr>
            <a:lvl6pPr marL="2743200" marR="0" lvl="5" indent="-298450" algn="l" rtl="0">
              <a:lnSpc>
                <a:spcPct val="115000"/>
              </a:lnSpc>
              <a:spcBef>
                <a:spcPts val="0"/>
              </a:spcBef>
              <a:spcAft>
                <a:spcPts val="0"/>
              </a:spcAft>
              <a:buClr>
                <a:schemeClr val="dk2"/>
              </a:buClr>
              <a:buSzPts val="1100"/>
              <a:buFont typeface="Lato"/>
              <a:buChar char="■"/>
              <a:defRPr sz="1100" b="0" i="0" u="none" strike="noStrike" cap="none">
                <a:solidFill>
                  <a:schemeClr val="dk2"/>
                </a:solidFill>
                <a:latin typeface="Lato"/>
                <a:ea typeface="Lato"/>
                <a:cs typeface="Lato"/>
                <a:sym typeface="Lato"/>
              </a:defRPr>
            </a:lvl6pPr>
            <a:lvl7pPr marL="3200400" marR="0" lvl="6" indent="-298450" algn="l" rtl="0">
              <a:lnSpc>
                <a:spcPct val="115000"/>
              </a:lnSpc>
              <a:spcBef>
                <a:spcPts val="0"/>
              </a:spcBef>
              <a:spcAft>
                <a:spcPts val="0"/>
              </a:spcAft>
              <a:buClr>
                <a:schemeClr val="dk2"/>
              </a:buClr>
              <a:buSzPts val="1100"/>
              <a:buFont typeface="Lato"/>
              <a:buChar char="●"/>
              <a:defRPr sz="1100" b="0" i="0" u="none" strike="noStrike" cap="none">
                <a:solidFill>
                  <a:schemeClr val="dk2"/>
                </a:solidFill>
                <a:latin typeface="Lato"/>
                <a:ea typeface="Lato"/>
                <a:cs typeface="Lato"/>
                <a:sym typeface="Lato"/>
              </a:defRPr>
            </a:lvl7pPr>
            <a:lvl8pPr marL="3657600" marR="0" lvl="7" indent="-298450" algn="l" rtl="0">
              <a:lnSpc>
                <a:spcPct val="115000"/>
              </a:lnSpc>
              <a:spcBef>
                <a:spcPts val="0"/>
              </a:spcBef>
              <a:spcAft>
                <a:spcPts val="0"/>
              </a:spcAft>
              <a:buClr>
                <a:schemeClr val="dk2"/>
              </a:buClr>
              <a:buSzPts val="1100"/>
              <a:buFont typeface="Lato"/>
              <a:buChar char="○"/>
              <a:defRPr sz="1100" b="0" i="0" u="none" strike="noStrike" cap="none">
                <a:solidFill>
                  <a:schemeClr val="dk2"/>
                </a:solidFill>
                <a:latin typeface="Lato"/>
                <a:ea typeface="Lato"/>
                <a:cs typeface="Lato"/>
                <a:sym typeface="Lato"/>
              </a:defRPr>
            </a:lvl8pPr>
            <a:lvl9pPr marL="4114800" marR="0" lvl="8" indent="-298450" algn="l" rtl="0">
              <a:lnSpc>
                <a:spcPct val="115000"/>
              </a:lnSpc>
              <a:spcBef>
                <a:spcPts val="0"/>
              </a:spcBef>
              <a:spcAft>
                <a:spcPts val="0"/>
              </a:spcAft>
              <a:buClr>
                <a:schemeClr val="dk2"/>
              </a:buClr>
              <a:buSzPts val="1100"/>
              <a:buFont typeface="Lato"/>
              <a:buChar char="■"/>
              <a:defRPr sz="1100" b="0" i="0" u="none" strike="noStrike" cap="none">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695507"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title"/>
          </p:nvPr>
        </p:nvSpPr>
        <p:spPr>
          <a:xfrm>
            <a:off x="364025" y="2760450"/>
            <a:ext cx="6163800" cy="1347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27500"/>
              <a:buFont typeface="Arial"/>
              <a:buNone/>
            </a:pPr>
            <a:r>
              <a:rPr lang="en"/>
              <a:t>San Luis Obispo</a:t>
            </a:r>
            <a:endParaRPr/>
          </a:p>
          <a:p>
            <a:pPr marL="0" lvl="0" indent="0" algn="l" rtl="0">
              <a:lnSpc>
                <a:spcPct val="100000"/>
              </a:lnSpc>
              <a:spcBef>
                <a:spcPts val="0"/>
              </a:spcBef>
              <a:spcAft>
                <a:spcPts val="0"/>
              </a:spcAft>
              <a:buSzPct val="111111"/>
              <a:buNone/>
            </a:pPr>
            <a:r>
              <a:rPr lang="en"/>
              <a:t>Sobering Center</a:t>
            </a:r>
            <a:endParaRPr/>
          </a:p>
        </p:txBody>
      </p:sp>
      <p:sp>
        <p:nvSpPr>
          <p:cNvPr id="101" name="Google Shape;101;p1"/>
          <p:cNvSpPr txBox="1">
            <a:spLocks noGrp="1"/>
          </p:cNvSpPr>
          <p:nvPr>
            <p:ph type="subTitle" idx="1"/>
          </p:nvPr>
        </p:nvSpPr>
        <p:spPr>
          <a:xfrm>
            <a:off x="364025" y="4120675"/>
            <a:ext cx="6163800" cy="4056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1200"/>
              </a:spcAft>
              <a:buSzPct val="222222"/>
              <a:buNone/>
            </a:pPr>
            <a:r>
              <a:rPr lang="en" sz="3600"/>
              <a:t>2180 JOHNSON AVE SAN LUIS OBISPO, CA 93401</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9"/>
          <p:cNvPicPr preferRelativeResize="0">
            <a:picLocks noGrp="1"/>
          </p:cNvPicPr>
          <p:nvPr>
            <p:ph type="pic" idx="2"/>
          </p:nvPr>
        </p:nvPicPr>
        <p:blipFill rotWithShape="1">
          <a:blip r:embed="rId3">
            <a:alphaModFix/>
          </a:blip>
          <a:srcRect l="17216" r="17217"/>
          <a:stretch/>
        </p:blipFill>
        <p:spPr>
          <a:xfrm>
            <a:off x="834650" y="-357200"/>
            <a:ext cx="2880599" cy="5857802"/>
          </a:xfrm>
          <a:prstGeom prst="rect">
            <a:avLst/>
          </a:prstGeom>
          <a:noFill/>
          <a:ln>
            <a:noFill/>
          </a:ln>
        </p:spPr>
      </p:pic>
      <p:sp>
        <p:nvSpPr>
          <p:cNvPr id="162" name="Google Shape;162;p9"/>
          <p:cNvSpPr txBox="1">
            <a:spLocks noGrp="1"/>
          </p:cNvSpPr>
          <p:nvPr>
            <p:ph type="title"/>
          </p:nvPr>
        </p:nvSpPr>
        <p:spPr>
          <a:xfrm>
            <a:off x="4149025" y="445025"/>
            <a:ext cx="4683300" cy="540300"/>
          </a:xfrm>
          <a:prstGeom prst="rect">
            <a:avLst/>
          </a:prstGeom>
          <a:noFill/>
          <a:ln>
            <a:noFill/>
          </a:ln>
        </p:spPr>
        <p:txBody>
          <a:bodyPr spcFirstLastPara="1" wrap="square" lIns="91425" tIns="91425" rIns="91425" bIns="91425" anchor="t" anchorCtr="0">
            <a:normAutofit fontScale="90000"/>
          </a:bodyPr>
          <a:lstStyle/>
          <a:p>
            <a:pPr marL="0" lvl="0" indent="0" algn="r" rtl="0">
              <a:lnSpc>
                <a:spcPct val="100000"/>
              </a:lnSpc>
              <a:spcBef>
                <a:spcPts val="0"/>
              </a:spcBef>
              <a:spcAft>
                <a:spcPts val="0"/>
              </a:spcAft>
              <a:buSzPct val="111111"/>
              <a:buNone/>
            </a:pPr>
            <a:r>
              <a:rPr lang="en"/>
              <a:t>Program Manager</a:t>
            </a:r>
            <a:endParaRPr/>
          </a:p>
        </p:txBody>
      </p:sp>
      <p:sp>
        <p:nvSpPr>
          <p:cNvPr id="163" name="Google Shape;163;p9"/>
          <p:cNvSpPr txBox="1">
            <a:spLocks noGrp="1"/>
          </p:cNvSpPr>
          <p:nvPr>
            <p:ph type="body" idx="1"/>
          </p:nvPr>
        </p:nvSpPr>
        <p:spPr>
          <a:xfrm>
            <a:off x="4149025" y="1221975"/>
            <a:ext cx="4683300" cy="3114000"/>
          </a:xfrm>
          <a:prstGeom prst="rect">
            <a:avLst/>
          </a:prstGeom>
          <a:noFill/>
          <a:ln>
            <a:noFill/>
          </a:ln>
        </p:spPr>
        <p:txBody>
          <a:bodyPr spcFirstLastPara="1" wrap="square" lIns="91425" tIns="91425" rIns="91425" bIns="91425" anchor="t" anchorCtr="0">
            <a:normAutofit/>
          </a:bodyPr>
          <a:lstStyle/>
          <a:p>
            <a:pPr marL="0" lvl="0" indent="0" algn="r" rtl="0">
              <a:lnSpc>
                <a:spcPct val="115000"/>
              </a:lnSpc>
              <a:spcBef>
                <a:spcPts val="0"/>
              </a:spcBef>
              <a:spcAft>
                <a:spcPts val="0"/>
              </a:spcAft>
              <a:buSzPts val="1400"/>
              <a:buNone/>
            </a:pPr>
            <a:r>
              <a:rPr lang="en" b="1"/>
              <a:t>Terri Houser</a:t>
            </a:r>
            <a:endParaRPr b="1"/>
          </a:p>
          <a:p>
            <a:pPr marL="0" lvl="0" indent="0" algn="r" rtl="0">
              <a:lnSpc>
                <a:spcPct val="115000"/>
              </a:lnSpc>
              <a:spcBef>
                <a:spcPts val="1200"/>
              </a:spcBef>
              <a:spcAft>
                <a:spcPts val="0"/>
              </a:spcAft>
              <a:buClr>
                <a:schemeClr val="dk1"/>
              </a:buClr>
              <a:buSzPts val="1100"/>
              <a:buFont typeface="Arial"/>
              <a:buNone/>
            </a:pPr>
            <a:r>
              <a:rPr lang="en"/>
              <a:t>(820) 280-0415  </a:t>
            </a:r>
            <a:endParaRPr/>
          </a:p>
          <a:p>
            <a:pPr marL="0" lvl="0" indent="0" algn="r" rtl="0">
              <a:lnSpc>
                <a:spcPct val="115000"/>
              </a:lnSpc>
              <a:spcBef>
                <a:spcPts val="1200"/>
              </a:spcBef>
              <a:spcAft>
                <a:spcPts val="0"/>
              </a:spcAft>
              <a:buClr>
                <a:schemeClr val="dk1"/>
              </a:buClr>
              <a:buSzPts val="1100"/>
              <a:buFont typeface="Arial"/>
              <a:buNone/>
            </a:pPr>
            <a:r>
              <a:rPr lang="en"/>
              <a:t>Office: slosc@goodsamaritanshelter.org</a:t>
            </a:r>
            <a:endParaRPr/>
          </a:p>
          <a:p>
            <a:pPr marL="0" lvl="0" indent="0" algn="r" rtl="0">
              <a:lnSpc>
                <a:spcPct val="115000"/>
              </a:lnSpc>
              <a:spcBef>
                <a:spcPts val="1200"/>
              </a:spcBef>
              <a:spcAft>
                <a:spcPts val="0"/>
              </a:spcAft>
              <a:buClr>
                <a:schemeClr val="dk1"/>
              </a:buClr>
              <a:buSzPts val="1100"/>
              <a:buFont typeface="Arial"/>
              <a:buNone/>
            </a:pPr>
            <a:r>
              <a:rPr lang="en"/>
              <a:t>Email: thouser@goodsamaritanshelter.org</a:t>
            </a:r>
            <a:endParaRPr/>
          </a:p>
          <a:p>
            <a:pPr marL="0" lvl="0" indent="0" algn="r" rtl="0">
              <a:lnSpc>
                <a:spcPct val="115000"/>
              </a:lnSpc>
              <a:spcBef>
                <a:spcPts val="1200"/>
              </a:spcBef>
              <a:spcAft>
                <a:spcPts val="0"/>
              </a:spcAft>
              <a:buSzPts val="1400"/>
              <a:buNone/>
            </a:pPr>
            <a:endParaRPr/>
          </a:p>
          <a:p>
            <a:pPr marL="0" lvl="0" indent="0" algn="r" rtl="0">
              <a:lnSpc>
                <a:spcPct val="115000"/>
              </a:lnSpc>
              <a:spcBef>
                <a:spcPts val="1200"/>
              </a:spcBef>
              <a:spcAft>
                <a:spcPts val="1200"/>
              </a:spcAft>
              <a:buSzPts val="14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
          <p:cNvPicPr preferRelativeResize="0">
            <a:picLocks noGrp="1"/>
          </p:cNvPicPr>
          <p:nvPr>
            <p:ph type="pic" idx="2"/>
          </p:nvPr>
        </p:nvPicPr>
        <p:blipFill rotWithShape="1">
          <a:blip r:embed="rId3">
            <a:alphaModFix/>
          </a:blip>
          <a:srcRect l="24310" r="10123"/>
          <a:stretch/>
        </p:blipFill>
        <p:spPr>
          <a:xfrm>
            <a:off x="5428800" y="-357150"/>
            <a:ext cx="2880600" cy="5857800"/>
          </a:xfrm>
          <a:prstGeom prst="rect">
            <a:avLst/>
          </a:prstGeom>
          <a:noFill/>
          <a:ln>
            <a:noFill/>
          </a:ln>
        </p:spPr>
      </p:pic>
      <p:sp>
        <p:nvSpPr>
          <p:cNvPr id="107" name="Google Shape;107;p2"/>
          <p:cNvSpPr txBox="1">
            <a:spLocks noGrp="1"/>
          </p:cNvSpPr>
          <p:nvPr>
            <p:ph type="title"/>
          </p:nvPr>
        </p:nvSpPr>
        <p:spPr>
          <a:xfrm>
            <a:off x="433775" y="444925"/>
            <a:ext cx="4683300" cy="540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About Good Samaritan</a:t>
            </a:r>
            <a:endParaRPr/>
          </a:p>
        </p:txBody>
      </p:sp>
      <p:sp>
        <p:nvSpPr>
          <p:cNvPr id="108" name="Google Shape;108;p2"/>
          <p:cNvSpPr txBox="1">
            <a:spLocks noGrp="1"/>
          </p:cNvSpPr>
          <p:nvPr>
            <p:ph type="body" idx="1"/>
          </p:nvPr>
        </p:nvSpPr>
        <p:spPr>
          <a:xfrm>
            <a:off x="433775" y="1252563"/>
            <a:ext cx="4683300" cy="3083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ts val="1647"/>
              <a:buNone/>
            </a:pPr>
            <a:r>
              <a:rPr lang="en" b="1" dirty="0"/>
              <a:t>Our Mission</a:t>
            </a:r>
            <a:br>
              <a:rPr lang="en" dirty="0"/>
            </a:br>
            <a:r>
              <a:rPr lang="en" dirty="0"/>
              <a:t>Provide emergency, transitional, and support services to the homeless and those in recovery throughout the greater Santa Maria valley and Central Coast.</a:t>
            </a:r>
            <a:endParaRPr dirty="0"/>
          </a:p>
          <a:p>
            <a:pPr marL="0" lvl="0" indent="0" algn="l" rtl="0">
              <a:lnSpc>
                <a:spcPct val="115000"/>
              </a:lnSpc>
              <a:spcBef>
                <a:spcPts val="1200"/>
              </a:spcBef>
              <a:spcAft>
                <a:spcPts val="1200"/>
              </a:spcAft>
              <a:buSzPts val="1647"/>
              <a:buNone/>
            </a:pPr>
            <a:r>
              <a:rPr lang="en" b="1" dirty="0"/>
              <a:t>Our Services</a:t>
            </a:r>
            <a:br>
              <a:rPr lang="en" dirty="0"/>
            </a:br>
            <a:r>
              <a:rPr lang="en" dirty="0"/>
              <a:t>Shelter &amp; Housing		Sobering &amp; Stabilization</a:t>
            </a:r>
            <a:br>
              <a:rPr lang="en" dirty="0"/>
            </a:br>
            <a:r>
              <a:rPr lang="en" dirty="0"/>
              <a:t>Clean &amp; Sober Living		Jail &amp; Correctional Services</a:t>
            </a:r>
            <a:br>
              <a:rPr lang="en" dirty="0"/>
            </a:br>
            <a:r>
              <a:rPr lang="en" dirty="0"/>
              <a:t>Mental Health Services		Parent &amp; Children Services</a:t>
            </a:r>
            <a:br>
              <a:rPr lang="en" dirty="0"/>
            </a:br>
            <a:r>
              <a:rPr lang="en" dirty="0"/>
              <a:t>Veteran Services			Women’s Treatment</a:t>
            </a:r>
            <a:br>
              <a:rPr lang="en" dirty="0"/>
            </a:br>
            <a:r>
              <a:rPr lang="en" dirty="0"/>
              <a:t>Residential Treatment 		Outpatient Treatment</a:t>
            </a:r>
            <a:endParaRPr dirty="0"/>
          </a:p>
        </p:txBody>
      </p:sp>
      <p:sp>
        <p:nvSpPr>
          <p:cNvPr id="109" name="Google Shape;109;p2"/>
          <p:cNvSpPr txBox="1">
            <a:spLocks noGrp="1"/>
          </p:cNvSpPr>
          <p:nvPr>
            <p:ph type="sldNum" idx="12"/>
          </p:nvPr>
        </p:nvSpPr>
        <p:spPr>
          <a:xfrm>
            <a:off x="8474909" y="4422401"/>
            <a:ext cx="5487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chemeClr val="accent1"/>
                </a:solidFill>
                <a:latin typeface="Arial"/>
                <a:ea typeface="Arial"/>
                <a:cs typeface="Arial"/>
                <a:sym typeface="Arial"/>
              </a:rPr>
              <a:t>2</a:t>
            </a:fld>
            <a:endParaRPr sz="1100" b="0" i="0" u="none" strike="noStrike" cap="none">
              <a:solidFill>
                <a:schemeClr val="accen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body" idx="1"/>
          </p:nvPr>
        </p:nvSpPr>
        <p:spPr>
          <a:xfrm>
            <a:off x="670950" y="1343575"/>
            <a:ext cx="3893100" cy="3039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Provides short-term sobering and transition services (e.g., from jail and/or those who have been assigned a bed in a residential program within the next few days).</a:t>
            </a:r>
            <a:endParaRPr/>
          </a:p>
          <a:p>
            <a:pPr marL="0" lvl="0" indent="0" algn="l" rtl="0">
              <a:lnSpc>
                <a:spcPct val="115000"/>
              </a:lnSpc>
              <a:spcBef>
                <a:spcPts val="1200"/>
              </a:spcBef>
              <a:spcAft>
                <a:spcPts val="1200"/>
              </a:spcAft>
              <a:buSzPts val="1400"/>
              <a:buNone/>
            </a:pPr>
            <a:r>
              <a:rPr lang="en"/>
              <a:t>The Center strives to divert individuals from jail and potential legal repercussions of minor offenses and will be used to connect them to mental health and substance use treatment services, case management, housing, and other services available in the area. </a:t>
            </a:r>
            <a:endParaRPr/>
          </a:p>
        </p:txBody>
      </p:sp>
      <p:sp>
        <p:nvSpPr>
          <p:cNvPr id="115" name="Google Shape;115;p3"/>
          <p:cNvSpPr txBox="1">
            <a:spLocks noGrp="1"/>
          </p:cNvSpPr>
          <p:nvPr>
            <p:ph type="body" idx="2"/>
          </p:nvPr>
        </p:nvSpPr>
        <p:spPr>
          <a:xfrm>
            <a:off x="4790975" y="1323375"/>
            <a:ext cx="3893100" cy="3039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12 beds</a:t>
            </a:r>
            <a:endParaRPr/>
          </a:p>
          <a:p>
            <a:pPr marL="0" lvl="0" indent="0" algn="l" rtl="0">
              <a:lnSpc>
                <a:spcPct val="115000"/>
              </a:lnSpc>
              <a:spcBef>
                <a:spcPts val="1200"/>
              </a:spcBef>
              <a:spcAft>
                <a:spcPts val="0"/>
              </a:spcAft>
              <a:buSzPts val="1400"/>
              <a:buNone/>
            </a:pPr>
            <a:r>
              <a:rPr lang="en"/>
              <a:t>Designed to last 24 hours</a:t>
            </a:r>
            <a:endParaRPr/>
          </a:p>
          <a:p>
            <a:pPr marL="457200" lvl="0" indent="-317500" algn="l" rtl="0">
              <a:lnSpc>
                <a:spcPct val="115000"/>
              </a:lnSpc>
              <a:spcBef>
                <a:spcPts val="1200"/>
              </a:spcBef>
              <a:spcAft>
                <a:spcPts val="0"/>
              </a:spcAft>
              <a:buSzPts val="1400"/>
              <a:buChar char="⏺"/>
            </a:pPr>
            <a:r>
              <a:rPr lang="en"/>
              <a:t>Individuals can remain for up to 72 hours on a case-by-case basis </a:t>
            </a:r>
            <a:endParaRPr/>
          </a:p>
          <a:p>
            <a:pPr marL="0" lvl="0" indent="0" algn="l" rtl="0">
              <a:lnSpc>
                <a:spcPct val="115000"/>
              </a:lnSpc>
              <a:spcBef>
                <a:spcPts val="1200"/>
              </a:spcBef>
              <a:spcAft>
                <a:spcPts val="1200"/>
              </a:spcAft>
              <a:buSzPts val="1400"/>
              <a:buNone/>
            </a:pPr>
            <a:r>
              <a:rPr lang="en"/>
              <a:t>Accepts CENCAL</a:t>
            </a:r>
            <a:endParaRPr/>
          </a:p>
        </p:txBody>
      </p:sp>
      <p:sp>
        <p:nvSpPr>
          <p:cNvPr id="116" name="Google Shape;116;p3"/>
          <p:cNvSpPr txBox="1">
            <a:spLocks noGrp="1"/>
          </p:cNvSpPr>
          <p:nvPr>
            <p:ph type="title"/>
          </p:nvPr>
        </p:nvSpPr>
        <p:spPr>
          <a:xfrm>
            <a:off x="670950" y="444925"/>
            <a:ext cx="8013000" cy="540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SLO Sobering Center (managed by GSS)</a:t>
            </a:r>
            <a:endParaRPr/>
          </a:p>
        </p:txBody>
      </p:sp>
      <p:sp>
        <p:nvSpPr>
          <p:cNvPr id="117" name="Google Shape;117;p3"/>
          <p:cNvSpPr txBox="1">
            <a:spLocks noGrp="1"/>
          </p:cNvSpPr>
          <p:nvPr>
            <p:ph type="sldNum" idx="12"/>
          </p:nvPr>
        </p:nvSpPr>
        <p:spPr>
          <a:xfrm>
            <a:off x="91159" y="949976"/>
            <a:ext cx="5487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chemeClr val="accent1"/>
                </a:solidFill>
                <a:latin typeface="Arial"/>
                <a:ea typeface="Arial"/>
                <a:cs typeface="Arial"/>
                <a:sym typeface="Arial"/>
              </a:rPr>
              <a:t>3</a:t>
            </a:fld>
            <a:endParaRPr sz="1400" b="0" i="0" u="none" strike="noStrike" cap="none">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670950" y="444925"/>
            <a:ext cx="8013000" cy="540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Services Provided</a:t>
            </a:r>
            <a:endParaRPr/>
          </a:p>
        </p:txBody>
      </p:sp>
      <p:sp>
        <p:nvSpPr>
          <p:cNvPr id="123" name="Google Shape;123;p4"/>
          <p:cNvSpPr txBox="1">
            <a:spLocks noGrp="1"/>
          </p:cNvSpPr>
          <p:nvPr>
            <p:ph type="body" idx="1"/>
          </p:nvPr>
        </p:nvSpPr>
        <p:spPr>
          <a:xfrm>
            <a:off x="670950" y="1343575"/>
            <a:ext cx="3893100" cy="2842800"/>
          </a:xfrm>
          <a:prstGeom prst="rect">
            <a:avLst/>
          </a:prstGeom>
          <a:noFill/>
          <a:ln>
            <a:noFill/>
          </a:ln>
        </p:spPr>
        <p:txBody>
          <a:bodyPr spcFirstLastPara="1" wrap="square" lIns="91425" tIns="91425" rIns="91425" bIns="91425" anchor="t" anchorCtr="0">
            <a:normAutofit fontScale="92500" lnSpcReduction="20000"/>
          </a:bodyPr>
          <a:lstStyle/>
          <a:p>
            <a:pPr marL="457200" lvl="0" indent="-310832" algn="l" rtl="0">
              <a:lnSpc>
                <a:spcPct val="115000"/>
              </a:lnSpc>
              <a:spcBef>
                <a:spcPts val="0"/>
              </a:spcBef>
              <a:spcAft>
                <a:spcPts val="0"/>
              </a:spcAft>
              <a:buSzPct val="100000"/>
              <a:buChar char="⏺"/>
            </a:pPr>
            <a:r>
              <a:rPr lang="en"/>
              <a:t>A medical screening is provided upon arrival to assess individual needs.</a:t>
            </a:r>
            <a:br>
              <a:rPr lang="en"/>
            </a:br>
            <a:endParaRPr/>
          </a:p>
          <a:p>
            <a:pPr marL="457200" lvl="0" indent="-310832" algn="l" rtl="0">
              <a:lnSpc>
                <a:spcPct val="115000"/>
              </a:lnSpc>
              <a:spcBef>
                <a:spcPts val="0"/>
              </a:spcBef>
              <a:spcAft>
                <a:spcPts val="0"/>
              </a:spcAft>
              <a:buSzPct val="100000"/>
              <a:buChar char="⏺"/>
            </a:pPr>
            <a:r>
              <a:rPr lang="en"/>
              <a:t>Individuals are assigned a locker to secure personal items and are offered hygiene kits as needed.</a:t>
            </a:r>
            <a:br>
              <a:rPr lang="en"/>
            </a:br>
            <a:endParaRPr/>
          </a:p>
          <a:p>
            <a:pPr marL="457200" lvl="0" indent="-310832" algn="l" rtl="0">
              <a:lnSpc>
                <a:spcPct val="115000"/>
              </a:lnSpc>
              <a:spcBef>
                <a:spcPts val="0"/>
              </a:spcBef>
              <a:spcAft>
                <a:spcPts val="0"/>
              </a:spcAft>
              <a:buSzPct val="100000"/>
              <a:buChar char="⏺"/>
            </a:pPr>
            <a:r>
              <a:rPr lang="en"/>
              <a:t>Staff check vitals, and provide hydration, various meal choices, and snacks throughout the day.</a:t>
            </a:r>
            <a:br>
              <a:rPr lang="en"/>
            </a:br>
            <a:endParaRPr/>
          </a:p>
          <a:p>
            <a:pPr marL="457200" lvl="0" indent="-310832" algn="l" rtl="0">
              <a:lnSpc>
                <a:spcPct val="115000"/>
              </a:lnSpc>
              <a:spcBef>
                <a:spcPts val="0"/>
              </a:spcBef>
              <a:spcAft>
                <a:spcPts val="0"/>
              </a:spcAft>
              <a:buSzPct val="100000"/>
              <a:buChar char="⏺"/>
            </a:pPr>
            <a:r>
              <a:rPr lang="en"/>
              <a:t>Med staff can provide medical clearance and drug testing as needed for treatment program admission.</a:t>
            </a:r>
            <a:endParaRPr/>
          </a:p>
        </p:txBody>
      </p:sp>
      <p:sp>
        <p:nvSpPr>
          <p:cNvPr id="124" name="Google Shape;124;p4"/>
          <p:cNvSpPr txBox="1">
            <a:spLocks noGrp="1"/>
          </p:cNvSpPr>
          <p:nvPr>
            <p:ph type="body" idx="2"/>
          </p:nvPr>
        </p:nvSpPr>
        <p:spPr>
          <a:xfrm>
            <a:off x="4790975" y="1323375"/>
            <a:ext cx="3893100" cy="2842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Staff provide referrals and linkages to services: </a:t>
            </a:r>
            <a:endParaRPr/>
          </a:p>
          <a:p>
            <a:pPr marL="457200" lvl="0" indent="-317500" algn="l" rtl="0">
              <a:lnSpc>
                <a:spcPct val="115000"/>
              </a:lnSpc>
              <a:spcBef>
                <a:spcPts val="1200"/>
              </a:spcBef>
              <a:spcAft>
                <a:spcPts val="0"/>
              </a:spcAft>
              <a:buSzPts val="1400"/>
              <a:buChar char="⏺"/>
            </a:pPr>
            <a:r>
              <a:rPr lang="en"/>
              <a:t>mental health &amp; substance use treatment </a:t>
            </a:r>
            <a:endParaRPr/>
          </a:p>
          <a:p>
            <a:pPr marL="457200" lvl="0" indent="-317500" algn="l" rtl="0">
              <a:lnSpc>
                <a:spcPct val="115000"/>
              </a:lnSpc>
              <a:spcBef>
                <a:spcPts val="0"/>
              </a:spcBef>
              <a:spcAft>
                <a:spcPts val="0"/>
              </a:spcAft>
              <a:buSzPts val="1400"/>
              <a:buChar char="⏺"/>
            </a:pPr>
            <a:r>
              <a:rPr lang="en"/>
              <a:t>housing support </a:t>
            </a:r>
            <a:endParaRPr/>
          </a:p>
          <a:p>
            <a:pPr marL="457200" lvl="0" indent="-317500" algn="l" rtl="0">
              <a:lnSpc>
                <a:spcPct val="115000"/>
              </a:lnSpc>
              <a:spcBef>
                <a:spcPts val="0"/>
              </a:spcBef>
              <a:spcAft>
                <a:spcPts val="0"/>
              </a:spcAft>
              <a:buSzPts val="1400"/>
              <a:buChar char="⏺"/>
            </a:pPr>
            <a:r>
              <a:rPr lang="en"/>
              <a:t>legal services </a:t>
            </a:r>
            <a:endParaRPr/>
          </a:p>
          <a:p>
            <a:pPr marL="457200" lvl="0" indent="-317500" algn="l" rtl="0">
              <a:lnSpc>
                <a:spcPct val="115000"/>
              </a:lnSpc>
              <a:spcBef>
                <a:spcPts val="0"/>
              </a:spcBef>
              <a:spcAft>
                <a:spcPts val="0"/>
              </a:spcAft>
              <a:buSzPts val="1400"/>
              <a:buChar char="⏺"/>
            </a:pPr>
            <a:r>
              <a:rPr lang="en"/>
              <a:t>social services </a:t>
            </a:r>
            <a:endParaRPr/>
          </a:p>
          <a:p>
            <a:pPr marL="457200" lvl="0" indent="-317500" algn="l" rtl="0">
              <a:lnSpc>
                <a:spcPct val="115000"/>
              </a:lnSpc>
              <a:spcBef>
                <a:spcPts val="0"/>
              </a:spcBef>
              <a:spcAft>
                <a:spcPts val="0"/>
              </a:spcAft>
              <a:buSzPts val="1400"/>
              <a:buChar char="⏺"/>
            </a:pPr>
            <a:r>
              <a:rPr lang="en"/>
              <a:t>case management </a:t>
            </a:r>
            <a:endParaRPr/>
          </a:p>
          <a:p>
            <a:pPr marL="457200" lvl="0" indent="-317500" algn="l" rtl="0">
              <a:lnSpc>
                <a:spcPct val="115000"/>
              </a:lnSpc>
              <a:spcBef>
                <a:spcPts val="0"/>
              </a:spcBef>
              <a:spcAft>
                <a:spcPts val="0"/>
              </a:spcAft>
              <a:buSzPts val="1400"/>
              <a:buChar char="⏺"/>
            </a:pPr>
            <a:r>
              <a:rPr lang="en"/>
              <a:t>transportation </a:t>
            </a:r>
            <a:endParaRPr/>
          </a:p>
          <a:p>
            <a:pPr marL="457200" lvl="0" indent="-317500" algn="l" rtl="0">
              <a:lnSpc>
                <a:spcPct val="115000"/>
              </a:lnSpc>
              <a:spcBef>
                <a:spcPts val="0"/>
              </a:spcBef>
              <a:spcAft>
                <a:spcPts val="0"/>
              </a:spcAft>
              <a:buSzPts val="1400"/>
              <a:buChar char="⏺"/>
            </a:pPr>
            <a:r>
              <a:rPr lang="en"/>
              <a:t>food assistance </a:t>
            </a:r>
            <a:endParaRPr/>
          </a:p>
          <a:p>
            <a:pPr marL="457200" lvl="0" indent="-317500" algn="l" rtl="0">
              <a:lnSpc>
                <a:spcPct val="115000"/>
              </a:lnSpc>
              <a:spcBef>
                <a:spcPts val="0"/>
              </a:spcBef>
              <a:spcAft>
                <a:spcPts val="0"/>
              </a:spcAft>
              <a:buSzPts val="1400"/>
              <a:buChar char="⏺"/>
            </a:pPr>
            <a:r>
              <a:rPr lang="en"/>
              <a:t>basic necessities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864950" y="1067875"/>
            <a:ext cx="4269900" cy="887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Exclusion Criteria</a:t>
            </a:r>
            <a:endParaRPr/>
          </a:p>
        </p:txBody>
      </p:sp>
      <p:sp>
        <p:nvSpPr>
          <p:cNvPr id="130" name="Google Shape;130;p5"/>
          <p:cNvSpPr txBox="1">
            <a:spLocks noGrp="1"/>
          </p:cNvSpPr>
          <p:nvPr>
            <p:ph type="body" idx="1"/>
          </p:nvPr>
        </p:nvSpPr>
        <p:spPr>
          <a:xfrm>
            <a:off x="847225" y="1789975"/>
            <a:ext cx="4269900" cy="2545800"/>
          </a:xfrm>
          <a:prstGeom prst="rect">
            <a:avLst/>
          </a:prstGeom>
          <a:noFill/>
          <a:ln>
            <a:noFill/>
          </a:ln>
        </p:spPr>
        <p:txBody>
          <a:bodyPr spcFirstLastPara="1" wrap="square" lIns="91425" tIns="91425" rIns="91425" bIns="91425" anchor="t" anchorCtr="0">
            <a:normAutofit lnSpcReduction="10000"/>
          </a:bodyPr>
          <a:lstStyle/>
          <a:p>
            <a:pPr marL="457200" lvl="0" indent="-317500" algn="l" rtl="0">
              <a:lnSpc>
                <a:spcPct val="115000"/>
              </a:lnSpc>
              <a:spcBef>
                <a:spcPts val="0"/>
              </a:spcBef>
              <a:spcAft>
                <a:spcPts val="0"/>
              </a:spcAft>
              <a:buSzPts val="1400"/>
              <a:buChar char="⏺"/>
            </a:pPr>
            <a:r>
              <a:rPr lang="en"/>
              <a:t>Under the age of 18</a:t>
            </a:r>
            <a:endParaRPr/>
          </a:p>
          <a:p>
            <a:pPr marL="457200" lvl="0" indent="-317500" algn="l" rtl="0">
              <a:lnSpc>
                <a:spcPct val="115000"/>
              </a:lnSpc>
              <a:spcBef>
                <a:spcPts val="0"/>
              </a:spcBef>
              <a:spcAft>
                <a:spcPts val="0"/>
              </a:spcAft>
              <a:buSzPts val="1400"/>
              <a:buChar char="⏺"/>
            </a:pPr>
            <a:r>
              <a:rPr lang="en"/>
              <a:t>Unable or unwilling to cooperate with the screening exam</a:t>
            </a:r>
            <a:endParaRPr/>
          </a:p>
          <a:p>
            <a:pPr marL="457200" lvl="0" indent="-317500" algn="l" rtl="0">
              <a:lnSpc>
                <a:spcPct val="115000"/>
              </a:lnSpc>
              <a:spcBef>
                <a:spcPts val="0"/>
              </a:spcBef>
              <a:spcAft>
                <a:spcPts val="0"/>
              </a:spcAft>
              <a:buSzPts val="1400"/>
              <a:buChar char="⏺"/>
            </a:pPr>
            <a:r>
              <a:rPr lang="en"/>
              <a:t>Combative or agitated Primary concern of serious mental illness</a:t>
            </a:r>
            <a:endParaRPr/>
          </a:p>
          <a:p>
            <a:pPr marL="457200" lvl="0" indent="-317500" algn="l" rtl="0">
              <a:lnSpc>
                <a:spcPct val="115000"/>
              </a:lnSpc>
              <a:spcBef>
                <a:spcPts val="0"/>
              </a:spcBef>
              <a:spcAft>
                <a:spcPts val="0"/>
              </a:spcAft>
              <a:buSzPts val="1400"/>
              <a:buChar char="⏺"/>
            </a:pPr>
            <a:r>
              <a:rPr lang="en"/>
              <a:t>Incontinent</a:t>
            </a:r>
            <a:endParaRPr/>
          </a:p>
          <a:p>
            <a:pPr marL="457200" lvl="0" indent="-317500" algn="l" rtl="0">
              <a:lnSpc>
                <a:spcPct val="115000"/>
              </a:lnSpc>
              <a:spcBef>
                <a:spcPts val="0"/>
              </a:spcBef>
              <a:spcAft>
                <a:spcPts val="0"/>
              </a:spcAft>
              <a:buSzPts val="1400"/>
              <a:buChar char="⏺"/>
            </a:pPr>
            <a:r>
              <a:rPr lang="en"/>
              <a:t>Unable to walk without assistance or has other medical needs that cannot be managed in a non-acute setting</a:t>
            </a:r>
            <a:endParaRPr/>
          </a:p>
          <a:p>
            <a:pPr marL="457200" lvl="0" indent="-317500" algn="l" rtl="0">
              <a:lnSpc>
                <a:spcPct val="115000"/>
              </a:lnSpc>
              <a:spcBef>
                <a:spcPts val="0"/>
              </a:spcBef>
              <a:spcAft>
                <a:spcPts val="0"/>
              </a:spcAft>
              <a:buSzPts val="1400"/>
              <a:buChar char="⏺"/>
            </a:pPr>
            <a:r>
              <a:rPr lang="en"/>
              <a:t>Registered sex offender</a:t>
            </a:r>
            <a:endParaRPr/>
          </a:p>
        </p:txBody>
      </p:sp>
      <p:pic>
        <p:nvPicPr>
          <p:cNvPr id="131" name="Google Shape;131;p5"/>
          <p:cNvPicPr preferRelativeResize="0"/>
          <p:nvPr/>
        </p:nvPicPr>
        <p:blipFill rotWithShape="1">
          <a:blip r:embed="rId3">
            <a:alphaModFix/>
          </a:blip>
          <a:srcRect l="2044" r="11306"/>
          <a:stretch/>
        </p:blipFill>
        <p:spPr>
          <a:xfrm>
            <a:off x="5585825" y="-31950"/>
            <a:ext cx="3597475" cy="5239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484025" y="1912875"/>
            <a:ext cx="3114900" cy="1544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95694"/>
              <a:buNone/>
            </a:pPr>
            <a:r>
              <a:rPr lang="en" dirty="0"/>
              <a:t>126 Admissions</a:t>
            </a:r>
            <a:br>
              <a:rPr lang="en" dirty="0"/>
            </a:br>
            <a:endParaRPr sz="2044" dirty="0"/>
          </a:p>
        </p:txBody>
      </p:sp>
      <p:sp>
        <p:nvSpPr>
          <p:cNvPr id="137" name="Google Shape;137;p6"/>
          <p:cNvSpPr txBox="1">
            <a:spLocks noGrp="1"/>
          </p:cNvSpPr>
          <p:nvPr>
            <p:ph type="subTitle" idx="1"/>
          </p:nvPr>
        </p:nvSpPr>
        <p:spPr>
          <a:xfrm>
            <a:off x="484025" y="3766232"/>
            <a:ext cx="3114900" cy="862200"/>
          </a:xfrm>
          <a:prstGeom prst="rect">
            <a:avLst/>
          </a:prstGeom>
          <a:noFill/>
          <a:ln>
            <a:noFill/>
          </a:ln>
        </p:spPr>
        <p:txBody>
          <a:bodyPr spcFirstLastPara="1" wrap="square" lIns="91425" tIns="91425" rIns="91425" bIns="91425" anchor="t" anchorCtr="0">
            <a:normAutofit fontScale="85000" lnSpcReduction="10000"/>
          </a:bodyPr>
          <a:lstStyle/>
          <a:p>
            <a:pPr marL="0" lvl="0" indent="0">
              <a:spcAft>
                <a:spcPts val="1200"/>
              </a:spcAft>
              <a:buSzPct val="117647"/>
            </a:pPr>
            <a:r>
              <a:rPr lang="en" dirty="0"/>
              <a:t>between 6/15/24-10/14/24</a:t>
            </a:r>
            <a:endParaRPr dirty="0"/>
          </a:p>
        </p:txBody>
      </p:sp>
      <p:sp>
        <p:nvSpPr>
          <p:cNvPr id="138" name="Google Shape;138;p6"/>
          <p:cNvSpPr txBox="1">
            <a:spLocks noGrp="1"/>
          </p:cNvSpPr>
          <p:nvPr>
            <p:ph type="title"/>
          </p:nvPr>
        </p:nvSpPr>
        <p:spPr>
          <a:xfrm>
            <a:off x="4477000" y="1912875"/>
            <a:ext cx="3114900" cy="1544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r>
              <a:rPr lang="en"/>
              <a:t>3 Days</a:t>
            </a:r>
            <a:endParaRPr/>
          </a:p>
        </p:txBody>
      </p:sp>
      <p:sp>
        <p:nvSpPr>
          <p:cNvPr id="139" name="Google Shape;139;p6"/>
          <p:cNvSpPr txBox="1">
            <a:spLocks noGrp="1"/>
          </p:cNvSpPr>
          <p:nvPr>
            <p:ph type="subTitle" idx="1"/>
          </p:nvPr>
        </p:nvSpPr>
        <p:spPr>
          <a:xfrm>
            <a:off x="4477000" y="3766308"/>
            <a:ext cx="3114900" cy="8622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ct val="127186"/>
              <a:buNone/>
            </a:pPr>
            <a:r>
              <a:rPr lang="en" sz="1700"/>
              <a:t>Average daily census and length of stay</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body" idx="1"/>
          </p:nvPr>
        </p:nvSpPr>
        <p:spPr>
          <a:xfrm>
            <a:off x="670950" y="1215825"/>
            <a:ext cx="2383800" cy="32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900" b="1"/>
              <a:t>SLO County Programs </a:t>
            </a:r>
            <a:endParaRPr sz="900"/>
          </a:p>
          <a:p>
            <a:pPr marL="0" lvl="0" indent="0" algn="l" rtl="0">
              <a:lnSpc>
                <a:spcPct val="115000"/>
              </a:lnSpc>
              <a:spcBef>
                <a:spcPts val="0"/>
              </a:spcBef>
              <a:spcAft>
                <a:spcPts val="0"/>
              </a:spcAft>
              <a:buSzPts val="1400"/>
              <a:buNone/>
            </a:pPr>
            <a:r>
              <a:rPr lang="en" sz="900"/>
              <a:t>THMA …………………………………………..……. 5</a:t>
            </a:r>
            <a:endParaRPr sz="900"/>
          </a:p>
          <a:p>
            <a:pPr marL="0" lvl="0" indent="0" algn="l" rtl="0">
              <a:lnSpc>
                <a:spcPct val="115000"/>
              </a:lnSpc>
              <a:spcBef>
                <a:spcPts val="0"/>
              </a:spcBef>
              <a:spcAft>
                <a:spcPts val="0"/>
              </a:spcAft>
              <a:buSzPts val="1400"/>
              <a:buNone/>
            </a:pPr>
            <a:r>
              <a:rPr lang="en" sz="900"/>
              <a:t>CSU ……………………………………………..…….. 10</a:t>
            </a:r>
            <a:br>
              <a:rPr lang="en" sz="900"/>
            </a:br>
            <a:r>
              <a:rPr lang="en" sz="900"/>
              <a:t>Sierra Mobile Crisis team …………….……… 4</a:t>
            </a:r>
            <a:endParaRPr sz="900"/>
          </a:p>
          <a:p>
            <a:pPr marL="0" lvl="0" indent="0" algn="l" rtl="0">
              <a:lnSpc>
                <a:spcPct val="115000"/>
              </a:lnSpc>
              <a:spcBef>
                <a:spcPts val="0"/>
              </a:spcBef>
              <a:spcAft>
                <a:spcPts val="0"/>
              </a:spcAft>
              <a:buSzPts val="1400"/>
              <a:buNone/>
            </a:pPr>
            <a:r>
              <a:rPr lang="en" sz="900"/>
              <a:t>MET Crisis team …………………………….…… 1 </a:t>
            </a:r>
            <a:br>
              <a:rPr lang="en" sz="900"/>
            </a:br>
            <a:r>
              <a:rPr lang="en" sz="900"/>
              <a:t>Crisis team …………………………………….…… 10</a:t>
            </a:r>
            <a:endParaRPr sz="900"/>
          </a:p>
          <a:p>
            <a:pPr marL="0" lvl="0" indent="0" algn="l" rtl="0">
              <a:lnSpc>
                <a:spcPct val="115000"/>
              </a:lnSpc>
              <a:spcBef>
                <a:spcPts val="0"/>
              </a:spcBef>
              <a:spcAft>
                <a:spcPts val="0"/>
              </a:spcAft>
              <a:buSzPts val="1400"/>
              <a:buNone/>
            </a:pPr>
            <a:r>
              <a:rPr lang="en" sz="900"/>
              <a:t>Slo Public Health Dept ……………………….. 2</a:t>
            </a:r>
            <a:endParaRPr sz="900"/>
          </a:p>
          <a:p>
            <a:pPr marL="0" lvl="0" indent="0" algn="l" rtl="0">
              <a:lnSpc>
                <a:spcPct val="115000"/>
              </a:lnSpc>
              <a:spcBef>
                <a:spcPts val="0"/>
              </a:spcBef>
              <a:spcAft>
                <a:spcPts val="0"/>
              </a:spcAft>
              <a:buSzPts val="1400"/>
              <a:buNone/>
            </a:pPr>
            <a:r>
              <a:rPr lang="en" sz="900"/>
              <a:t>Prado/Echo  Shelter ………………………….… 5</a:t>
            </a:r>
            <a:br>
              <a:rPr lang="en" sz="900"/>
            </a:br>
            <a:r>
              <a:rPr lang="en" sz="900"/>
              <a:t>SLO Drug/Alcohol Services ………………… 17 </a:t>
            </a:r>
            <a:br>
              <a:rPr lang="en" sz="900"/>
            </a:br>
            <a:r>
              <a:rPr lang="en" sz="900"/>
              <a:t>Sober Living Sun St …………………………..… 1  </a:t>
            </a:r>
            <a:br>
              <a:rPr lang="en" sz="900"/>
            </a:br>
            <a:r>
              <a:rPr lang="en" sz="900"/>
              <a:t>Sober Living Gryphon ……………………….… 2</a:t>
            </a:r>
            <a:br>
              <a:rPr lang="en" sz="900"/>
            </a:br>
            <a:r>
              <a:rPr lang="en" sz="900"/>
              <a:t>Probation …………………………………………… 13</a:t>
            </a:r>
            <a:br>
              <a:rPr lang="en" sz="900"/>
            </a:br>
            <a:r>
              <a:rPr lang="en" sz="900"/>
              <a:t>Police Dept ………………………………………… 2 </a:t>
            </a:r>
            <a:br>
              <a:rPr lang="en" sz="900"/>
            </a:br>
            <a:r>
              <a:rPr lang="en" sz="900"/>
              <a:t>Fire Dept ………………………………….………… 2</a:t>
            </a:r>
            <a:br>
              <a:rPr lang="en" sz="900"/>
            </a:br>
            <a:r>
              <a:rPr lang="en" sz="900"/>
              <a:t>Dignity ER/OPU ……………………..……….…. 11</a:t>
            </a:r>
            <a:br>
              <a:rPr lang="en" sz="900"/>
            </a:br>
            <a:r>
              <a:rPr lang="en" sz="900"/>
              <a:t>Self ……………………………………………..….…… 23  </a:t>
            </a:r>
            <a:br>
              <a:rPr lang="en" sz="900"/>
            </a:br>
            <a:r>
              <a:rPr lang="en" sz="900"/>
              <a:t>Family ……………………………………………..….. 2</a:t>
            </a:r>
            <a:br>
              <a:rPr lang="en" sz="900"/>
            </a:br>
            <a:r>
              <a:rPr lang="en" sz="900"/>
              <a:t>Good Samaritan ………………………………..… 3               </a:t>
            </a:r>
            <a:br>
              <a:rPr lang="en" sz="900"/>
            </a:br>
            <a:r>
              <a:rPr lang="en" sz="900"/>
              <a:t>Bwell SB County …………………………………. 2</a:t>
            </a:r>
            <a:endParaRPr sz="900"/>
          </a:p>
        </p:txBody>
      </p:sp>
      <p:sp>
        <p:nvSpPr>
          <p:cNvPr id="145" name="Google Shape;145;p7"/>
          <p:cNvSpPr txBox="1">
            <a:spLocks noGrp="1"/>
          </p:cNvSpPr>
          <p:nvPr>
            <p:ph type="body" idx="2"/>
          </p:nvPr>
        </p:nvSpPr>
        <p:spPr>
          <a:xfrm>
            <a:off x="3380100" y="1215828"/>
            <a:ext cx="2383800" cy="2842800"/>
          </a:xfrm>
          <a:prstGeom prst="rect">
            <a:avLst/>
          </a:prstGeom>
          <a:noFill/>
          <a:ln>
            <a:noFill/>
          </a:ln>
        </p:spPr>
        <p:txBody>
          <a:bodyPr spcFirstLastPara="1" wrap="square" lIns="91425" tIns="91425" rIns="91425" bIns="91425" anchor="t" anchorCtr="0">
            <a:normAutofit fontScale="40000" lnSpcReduction="10000"/>
          </a:bodyPr>
          <a:lstStyle/>
          <a:p>
            <a:pPr marL="0" lvl="0" indent="0" algn="l" rtl="0">
              <a:lnSpc>
                <a:spcPct val="115000"/>
              </a:lnSpc>
              <a:spcBef>
                <a:spcPts val="0"/>
              </a:spcBef>
              <a:spcAft>
                <a:spcPts val="0"/>
              </a:spcAft>
              <a:buClr>
                <a:schemeClr val="dk1"/>
              </a:buClr>
              <a:buSzPct val="160000"/>
              <a:buFont typeface="Arial"/>
              <a:buNone/>
            </a:pPr>
            <a:r>
              <a:rPr lang="en" sz="2750"/>
              <a:t>Family Reunification …………………………… 17</a:t>
            </a:r>
            <a:br>
              <a:rPr lang="en" sz="2750"/>
            </a:br>
            <a:r>
              <a:rPr lang="en" sz="2750"/>
              <a:t>Shelter …………………………………..…………… 16</a:t>
            </a:r>
            <a:br>
              <a:rPr lang="en" sz="2750"/>
            </a:br>
            <a:r>
              <a:rPr lang="en" sz="2750"/>
              <a:t>Street/ Hotel ………………..……………………. 50</a:t>
            </a:r>
            <a:br>
              <a:rPr lang="en" sz="2750"/>
            </a:br>
            <a:r>
              <a:rPr lang="en" sz="2750"/>
              <a:t>Hospital ……………………………………...……… 5</a:t>
            </a:r>
            <a:br>
              <a:rPr lang="en" sz="2750"/>
            </a:br>
            <a:r>
              <a:rPr lang="en" sz="2750"/>
              <a:t>Home ……………………………………………….… 13</a:t>
            </a:r>
            <a:br>
              <a:rPr lang="en" sz="2750"/>
            </a:br>
            <a:r>
              <a:rPr lang="en" sz="2750"/>
              <a:t>Treatment …………………………………………… 2</a:t>
            </a:r>
            <a:br>
              <a:rPr lang="en" sz="2750"/>
            </a:br>
            <a:r>
              <a:rPr lang="en" sz="2750"/>
              <a:t>Sober livings ……………………………….………. 11</a:t>
            </a:r>
            <a:br>
              <a:rPr lang="en" sz="2750"/>
            </a:br>
            <a:r>
              <a:rPr lang="en" sz="2750"/>
              <a:t>Court ………………………………………….…….… 1 </a:t>
            </a:r>
            <a:br>
              <a:rPr lang="en" sz="2750"/>
            </a:br>
            <a:r>
              <a:rPr lang="en" sz="2750"/>
              <a:t>Probation ………………………………….……..…. 1</a:t>
            </a:r>
            <a:br>
              <a:rPr lang="en" sz="2750"/>
            </a:br>
            <a:r>
              <a:rPr lang="en" sz="2750"/>
              <a:t>CSU ………………………………………….…….….. 1</a:t>
            </a:r>
            <a:br>
              <a:rPr lang="en" sz="2750"/>
            </a:br>
            <a:r>
              <a:rPr lang="en" sz="2750"/>
              <a:t>Good Sam Services ………………….…………. 5</a:t>
            </a:r>
            <a:endParaRPr sz="2750"/>
          </a:p>
          <a:p>
            <a:pPr marL="0" lvl="0" indent="0" algn="l" rtl="0">
              <a:lnSpc>
                <a:spcPct val="115000"/>
              </a:lnSpc>
              <a:spcBef>
                <a:spcPts val="2400"/>
              </a:spcBef>
              <a:spcAft>
                <a:spcPts val="0"/>
              </a:spcAft>
              <a:buSzPts val="1820"/>
              <a:buNone/>
            </a:pPr>
            <a:endParaRPr sz="1250"/>
          </a:p>
          <a:p>
            <a:pPr marL="0" lvl="0" indent="0" algn="l" rtl="0">
              <a:lnSpc>
                <a:spcPct val="115000"/>
              </a:lnSpc>
              <a:spcBef>
                <a:spcPts val="2400"/>
              </a:spcBef>
              <a:spcAft>
                <a:spcPts val="1200"/>
              </a:spcAft>
              <a:buSzPts val="1820"/>
              <a:buNone/>
            </a:pPr>
            <a:endParaRPr sz="1250"/>
          </a:p>
        </p:txBody>
      </p:sp>
      <p:sp>
        <p:nvSpPr>
          <p:cNvPr id="146" name="Google Shape;146;p7"/>
          <p:cNvSpPr txBox="1">
            <a:spLocks noGrp="1"/>
          </p:cNvSpPr>
          <p:nvPr>
            <p:ph type="title"/>
          </p:nvPr>
        </p:nvSpPr>
        <p:spPr>
          <a:xfrm>
            <a:off x="670950" y="444925"/>
            <a:ext cx="2383800" cy="54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220"/>
              <a:t>Brought in by:</a:t>
            </a:r>
            <a:endParaRPr sz="2220"/>
          </a:p>
        </p:txBody>
      </p:sp>
      <p:sp>
        <p:nvSpPr>
          <p:cNvPr id="147" name="Google Shape;147;p7"/>
          <p:cNvSpPr txBox="1">
            <a:spLocks noGrp="1"/>
          </p:cNvSpPr>
          <p:nvPr>
            <p:ph type="body" idx="3"/>
          </p:nvPr>
        </p:nvSpPr>
        <p:spPr>
          <a:xfrm>
            <a:off x="6300150" y="1215825"/>
            <a:ext cx="2383800" cy="2970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sz="900"/>
              <a:t>Meth ……………..………………………….…  38</a:t>
            </a:r>
            <a:br>
              <a:rPr lang="en" sz="900"/>
            </a:br>
            <a:r>
              <a:rPr lang="en" sz="900"/>
              <a:t>Alcohol ………..……………………………... 68</a:t>
            </a:r>
            <a:br>
              <a:rPr lang="en" sz="900"/>
            </a:br>
            <a:r>
              <a:rPr lang="en" sz="900"/>
              <a:t>Opiates ……………………………..………… 22</a:t>
            </a:r>
            <a:br>
              <a:rPr lang="en" sz="900"/>
            </a:br>
            <a:r>
              <a:rPr lang="en" sz="900"/>
              <a:t>Cannabis ……………..………….………….. 10</a:t>
            </a:r>
            <a:br>
              <a:rPr lang="en" sz="900"/>
            </a:br>
            <a:r>
              <a:rPr lang="en" sz="900"/>
              <a:t>Benzodiazepines …………………………. 3 </a:t>
            </a:r>
            <a:br>
              <a:rPr lang="en" sz="900"/>
            </a:br>
            <a:r>
              <a:rPr lang="en" sz="900"/>
              <a:t>Cocaine ……………………………………….. 1</a:t>
            </a:r>
            <a:endParaRPr sz="900"/>
          </a:p>
        </p:txBody>
      </p:sp>
      <p:sp>
        <p:nvSpPr>
          <p:cNvPr id="148" name="Google Shape;148;p7"/>
          <p:cNvSpPr txBox="1">
            <a:spLocks noGrp="1"/>
          </p:cNvSpPr>
          <p:nvPr>
            <p:ph type="title"/>
          </p:nvPr>
        </p:nvSpPr>
        <p:spPr>
          <a:xfrm>
            <a:off x="3485550" y="444925"/>
            <a:ext cx="2383800" cy="54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220"/>
              <a:t>Discharge to:</a:t>
            </a:r>
            <a:endParaRPr sz="2220"/>
          </a:p>
        </p:txBody>
      </p:sp>
      <p:sp>
        <p:nvSpPr>
          <p:cNvPr id="149" name="Google Shape;149;p7"/>
          <p:cNvSpPr txBox="1">
            <a:spLocks noGrp="1"/>
          </p:cNvSpPr>
          <p:nvPr>
            <p:ph type="title"/>
          </p:nvPr>
        </p:nvSpPr>
        <p:spPr>
          <a:xfrm>
            <a:off x="6300150" y="444925"/>
            <a:ext cx="2383800" cy="54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220"/>
              <a:t>Substance use:</a:t>
            </a:r>
            <a:endParaRPr sz="222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433775" y="444925"/>
            <a:ext cx="4683300" cy="540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Contact Information</a:t>
            </a:r>
            <a:endParaRPr/>
          </a:p>
        </p:txBody>
      </p:sp>
      <p:sp>
        <p:nvSpPr>
          <p:cNvPr id="155" name="Google Shape;155;p8"/>
          <p:cNvSpPr txBox="1">
            <a:spLocks noGrp="1"/>
          </p:cNvSpPr>
          <p:nvPr>
            <p:ph type="body" idx="1"/>
          </p:nvPr>
        </p:nvSpPr>
        <p:spPr>
          <a:xfrm>
            <a:off x="433775" y="1252563"/>
            <a:ext cx="4683300" cy="3083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Clr>
                <a:schemeClr val="dk1"/>
              </a:buClr>
              <a:buSzPct val="60837"/>
              <a:buFont typeface="Arial"/>
              <a:buNone/>
            </a:pPr>
            <a:r>
              <a:rPr lang="en" sz="1808"/>
              <a:t>Call (820) 280-0415 to ensure a bed is available. </a:t>
            </a:r>
            <a:endParaRPr sz="1808"/>
          </a:p>
          <a:p>
            <a:pPr marL="0" lvl="0" indent="0" algn="l" rtl="0">
              <a:lnSpc>
                <a:spcPct val="115000"/>
              </a:lnSpc>
              <a:spcBef>
                <a:spcPts val="1200"/>
              </a:spcBef>
              <a:spcAft>
                <a:spcPts val="0"/>
              </a:spcAft>
              <a:buClr>
                <a:schemeClr val="dk1"/>
              </a:buClr>
              <a:buSzPct val="60837"/>
              <a:buFont typeface="Arial"/>
              <a:buNone/>
            </a:pPr>
            <a:endParaRPr sz="1808"/>
          </a:p>
          <a:p>
            <a:pPr marL="0" lvl="0" indent="0" algn="l" rtl="0">
              <a:lnSpc>
                <a:spcPct val="115000"/>
              </a:lnSpc>
              <a:spcBef>
                <a:spcPts val="1200"/>
              </a:spcBef>
              <a:spcAft>
                <a:spcPts val="0"/>
              </a:spcAft>
              <a:buClr>
                <a:schemeClr val="dk1"/>
              </a:buClr>
              <a:buSzPct val="60837"/>
              <a:buFont typeface="Arial"/>
              <a:buNone/>
            </a:pPr>
            <a:r>
              <a:rPr lang="en" sz="1808"/>
              <a:t>Once confirmed that a bed is available, individuals will arrive, receive medical screening, and be admitted.</a:t>
            </a:r>
            <a:endParaRPr sz="1808"/>
          </a:p>
          <a:p>
            <a:pPr marL="0" lvl="0" indent="0" algn="l" rtl="0">
              <a:lnSpc>
                <a:spcPct val="115000"/>
              </a:lnSpc>
              <a:spcBef>
                <a:spcPts val="1200"/>
              </a:spcBef>
              <a:spcAft>
                <a:spcPts val="0"/>
              </a:spcAft>
              <a:buClr>
                <a:schemeClr val="dk1"/>
              </a:buClr>
              <a:buSzPct val="78571"/>
              <a:buFont typeface="Arial"/>
              <a:buNone/>
            </a:pPr>
            <a:endParaRPr/>
          </a:p>
          <a:p>
            <a:pPr marL="0" lvl="0" indent="0" algn="l" rtl="0">
              <a:lnSpc>
                <a:spcPct val="115000"/>
              </a:lnSpc>
              <a:spcBef>
                <a:spcPts val="1200"/>
              </a:spcBef>
              <a:spcAft>
                <a:spcPts val="0"/>
              </a:spcAft>
              <a:buClr>
                <a:schemeClr val="dk1"/>
              </a:buClr>
              <a:buSzPct val="78571"/>
              <a:buFont typeface="Arial"/>
              <a:buNone/>
            </a:pPr>
            <a:endParaRPr/>
          </a:p>
          <a:p>
            <a:pPr marL="0" lvl="0" indent="0" algn="l" rtl="0">
              <a:lnSpc>
                <a:spcPct val="115000"/>
              </a:lnSpc>
              <a:spcBef>
                <a:spcPts val="1200"/>
              </a:spcBef>
              <a:spcAft>
                <a:spcPts val="1200"/>
              </a:spcAft>
              <a:buSzPct val="117647"/>
              <a:buNone/>
            </a:pPr>
            <a:r>
              <a:rPr lang="en"/>
              <a:t>SLO Sobering Center is located at: </a:t>
            </a:r>
            <a:br>
              <a:rPr lang="en"/>
            </a:br>
            <a:r>
              <a:rPr lang="en"/>
              <a:t>2180 Johnson Ave. San Luis Obispo, CA 93401</a:t>
            </a:r>
            <a:endParaRPr/>
          </a:p>
        </p:txBody>
      </p:sp>
      <p:pic>
        <p:nvPicPr>
          <p:cNvPr id="156" name="Google Shape;156;p8"/>
          <p:cNvPicPr preferRelativeResize="0">
            <a:picLocks noGrp="1"/>
          </p:cNvPicPr>
          <p:nvPr>
            <p:ph type="body" idx="4294967295"/>
          </p:nvPr>
        </p:nvPicPr>
        <p:blipFill rotWithShape="1">
          <a:blip r:embed="rId3">
            <a:alphaModFix/>
          </a:blip>
          <a:srcRect/>
          <a:stretch/>
        </p:blipFill>
        <p:spPr>
          <a:xfrm rot="5400000">
            <a:off x="4310700" y="1029600"/>
            <a:ext cx="5232000" cy="299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E361AA0-38CD-4EBB-BDC8-DD2D8303C343}"/>
              </a:ext>
            </a:extLst>
          </p:cNvPr>
          <p:cNvPicPr>
            <a:picLocks noGrp="1" noChangeAspect="1"/>
          </p:cNvPicPr>
          <p:nvPr>
            <p:ph type="pic" idx="2"/>
          </p:nvPr>
        </p:nvPicPr>
        <p:blipFill>
          <a:blip r:embed="rId2">
            <a:extLst>
              <a:ext uri="{837473B0-CC2E-450A-ABE3-18F120FF3D39}">
                <a1611:picAttrSrcUrl xmlns:a1611="http://schemas.microsoft.com/office/drawing/2016/11/main" r:id="rId3"/>
              </a:ext>
            </a:extLst>
          </a:blip>
          <a:srcRect l="13007" r="13007"/>
          <a:stretch>
            <a:fillRect/>
          </a:stretch>
        </p:blipFill>
        <p:spPr/>
      </p:pic>
      <p:sp>
        <p:nvSpPr>
          <p:cNvPr id="5" name="Title 4">
            <a:extLst>
              <a:ext uri="{FF2B5EF4-FFF2-40B4-BE49-F238E27FC236}">
                <a16:creationId xmlns:a16="http://schemas.microsoft.com/office/drawing/2014/main" id="{1C47FF6A-7BA9-497E-A7DE-D228911AAEBC}"/>
              </a:ext>
            </a:extLst>
          </p:cNvPr>
          <p:cNvSpPr>
            <a:spLocks noGrp="1"/>
          </p:cNvSpPr>
          <p:nvPr>
            <p:ph type="title"/>
          </p:nvPr>
        </p:nvSpPr>
        <p:spPr/>
        <p:txBody>
          <a:bodyPr>
            <a:normAutofit fontScale="90000"/>
          </a:bodyPr>
          <a:lstStyle/>
          <a:p>
            <a:pPr algn="ctr"/>
            <a:r>
              <a:rPr lang="en-US" dirty="0"/>
              <a:t>QUOTE</a:t>
            </a:r>
          </a:p>
        </p:txBody>
      </p:sp>
      <p:sp>
        <p:nvSpPr>
          <p:cNvPr id="6" name="Text Placeholder 5">
            <a:extLst>
              <a:ext uri="{FF2B5EF4-FFF2-40B4-BE49-F238E27FC236}">
                <a16:creationId xmlns:a16="http://schemas.microsoft.com/office/drawing/2014/main" id="{6EA8F509-5713-4DE5-8448-ED9C69D7D669}"/>
              </a:ext>
            </a:extLst>
          </p:cNvPr>
          <p:cNvSpPr>
            <a:spLocks noGrp="1"/>
          </p:cNvSpPr>
          <p:nvPr>
            <p:ph type="body" idx="1"/>
          </p:nvPr>
        </p:nvSpPr>
        <p:spPr/>
        <p:txBody>
          <a:bodyPr>
            <a:normAutofit/>
          </a:bodyPr>
          <a:lstStyle/>
          <a:p>
            <a:pPr marL="139700" indent="0" algn="ctr">
              <a:buNone/>
            </a:pPr>
            <a:r>
              <a:rPr lang="en-US" sz="3600" b="1" dirty="0"/>
              <a:t>Sometimes we plant trees that give shade to plants we never get to see. </a:t>
            </a:r>
          </a:p>
        </p:txBody>
      </p:sp>
    </p:spTree>
    <p:extLst>
      <p:ext uri="{BB962C8B-B14F-4D97-AF65-F5344CB8AC3E}">
        <p14:creationId xmlns:p14="http://schemas.microsoft.com/office/powerpoint/2010/main" val="326375427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556041"/>
      </a:accent1>
      <a:accent2>
        <a:srgbClr val="59475A"/>
      </a:accent2>
      <a:accent3>
        <a:srgbClr val="859970"/>
      </a:accent3>
      <a:accent4>
        <a:srgbClr val="A18EA1"/>
      </a:accent4>
      <a:accent5>
        <a:srgbClr val="A18EA1"/>
      </a:accent5>
      <a:accent6>
        <a:srgbClr val="CFD8C4"/>
      </a:accent6>
      <a:hlink>
        <a:srgbClr val="8599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627</Words>
  <Application>Microsoft Office PowerPoint</Application>
  <PresentationFormat>On-screen Show (16:9)</PresentationFormat>
  <Paragraphs>65</Paragraphs>
  <Slides>10</Slides>
  <Notes>9</Notes>
  <HiddenSlides>1</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Simple Light</vt:lpstr>
      <vt:lpstr>San Luis Obispo Sobering Center</vt:lpstr>
      <vt:lpstr>About Good Samaritan</vt:lpstr>
      <vt:lpstr>SLO Sobering Center (managed by GSS)</vt:lpstr>
      <vt:lpstr>Services Provided</vt:lpstr>
      <vt:lpstr>Exclusion Criteria</vt:lpstr>
      <vt:lpstr>126 Admissions </vt:lpstr>
      <vt:lpstr>Brought in by:</vt:lpstr>
      <vt:lpstr>Contact Information</vt:lpstr>
      <vt:lpstr>QUOTE</vt:lpstr>
      <vt:lpstr>Program Manager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Luis Obispo Sobering Center</dc:title>
  <dc:creator>Sylvia Barnard</dc:creator>
  <cp:lastModifiedBy>Donna Flores</cp:lastModifiedBy>
  <cp:revision>3</cp:revision>
  <dcterms:modified xsi:type="dcterms:W3CDTF">2024-11-13T17:45:00Z</dcterms:modified>
</cp:coreProperties>
</file>