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4"/>
  </p:notesMasterIdLst>
  <p:handoutMasterIdLst>
    <p:handoutMasterId r:id="rId15"/>
  </p:handoutMasterIdLst>
  <p:sldIdLst>
    <p:sldId id="256" r:id="rId2"/>
    <p:sldId id="300" r:id="rId3"/>
    <p:sldId id="301" r:id="rId4"/>
    <p:sldId id="304" r:id="rId5"/>
    <p:sldId id="303" r:id="rId6"/>
    <p:sldId id="307" r:id="rId7"/>
    <p:sldId id="302" r:id="rId8"/>
    <p:sldId id="309" r:id="rId9"/>
    <p:sldId id="311" r:id="rId10"/>
    <p:sldId id="305" r:id="rId11"/>
    <p:sldId id="306" r:id="rId12"/>
    <p:sldId id="310" r:id="rId13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A987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082" autoAdjust="0"/>
    <p:restoredTop sz="91795" autoAdjust="0"/>
  </p:normalViewPr>
  <p:slideViewPr>
    <p:cSldViewPr>
      <p:cViewPr varScale="1">
        <p:scale>
          <a:sx n="79" d="100"/>
          <a:sy n="79" d="100"/>
        </p:scale>
        <p:origin x="1502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16" d="100"/>
        <a:sy n="116" d="100"/>
      </p:scale>
      <p:origin x="0" y="-17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https://o365gcoslo-my.sharepoint.com/personal/kburns_co_slo_ca_us/Documents/A.Health_REPORTING/BH%20Strat%20Plan/1000-3_Status_Quo_-Budget_Summary_Detail_STRAT%20PLAN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https://o365gcoslo-my.sharepoint.com/personal/kburns_co_slo_ca_us/Documents/A.Health_REPORTING/BH%20Strat%20Plan/1000-3_Status_Quo_-Budget_Summary_Detail_STRAT%20PLAN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FY 2024-25 Budgeted Expenditures</a:t>
            </a:r>
            <a:br>
              <a:rPr lang="en-US" dirty="0"/>
            </a:br>
            <a:r>
              <a:rPr lang="en-US" dirty="0"/>
              <a:t>$120,227,722</a:t>
            </a:r>
          </a:p>
        </c:rich>
      </c:tx>
      <c:layout>
        <c:manualLayout>
          <c:xMode val="edge"/>
          <c:yMode val="edge"/>
          <c:x val="0.36961340582778718"/>
          <c:y val="3.79888268156424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ln>
                <a:noFill/>
              </a:ln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'2425 Expenditure Detail'!$E$4</c:f>
              <c:strCache>
                <c:ptCount val="1"/>
                <c:pt idx="0">
                  <c:v>FY 2024-25 Adopted Budget</c:v>
                </c:pt>
              </c:strCache>
            </c:strRef>
          </c:tx>
          <c:dPt>
            <c:idx val="0"/>
            <c:bubble3D val="0"/>
            <c:spPr>
              <a:gradFill rotWithShape="1">
                <a:gsLst>
                  <a:gs pos="0">
                    <a:schemeClr val="accent1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1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1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958A-41EA-8025-56173983C845}"/>
              </c:ext>
            </c:extLst>
          </c:dPt>
          <c:dPt>
            <c:idx val="1"/>
            <c:bubble3D val="0"/>
            <c:spPr>
              <a:gradFill rotWithShape="1">
                <a:gsLst>
                  <a:gs pos="0">
                    <a:schemeClr val="accent2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2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2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958A-41EA-8025-56173983C845}"/>
              </c:ext>
            </c:extLst>
          </c:dPt>
          <c:dPt>
            <c:idx val="2"/>
            <c:bubble3D val="0"/>
            <c:spPr>
              <a:gradFill rotWithShape="1">
                <a:gsLst>
                  <a:gs pos="0">
                    <a:schemeClr val="accent3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3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3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958A-41EA-8025-56173983C845}"/>
              </c:ext>
            </c:extLst>
          </c:dPt>
          <c:dPt>
            <c:idx val="3"/>
            <c:bubble3D val="0"/>
            <c:spPr>
              <a:gradFill rotWithShape="1">
                <a:gsLst>
                  <a:gs pos="0">
                    <a:schemeClr val="accent4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4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4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958A-41EA-8025-56173983C845}"/>
              </c:ext>
            </c:extLst>
          </c:dPt>
          <c:dPt>
            <c:idx val="4"/>
            <c:bubble3D val="0"/>
            <c:spPr>
              <a:gradFill rotWithShape="1">
                <a:gsLst>
                  <a:gs pos="0">
                    <a:schemeClr val="accent5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5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5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9-958A-41EA-8025-56173983C845}"/>
              </c:ext>
            </c:extLst>
          </c:dPt>
          <c:dLbls>
            <c:dLbl>
              <c:idx val="1"/>
              <c:layout>
                <c:manualLayout>
                  <c:x val="-7.987966793897263E-3"/>
                  <c:y val="-5.5200980031752334E-2"/>
                </c:manualLayout>
              </c:layout>
              <c:dLblPos val="bestFit"/>
              <c:showLegendKey val="1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958A-41EA-8025-56173983C845}"/>
                </c:ext>
              </c:extLst>
            </c:dLbl>
            <c:dLbl>
              <c:idx val="2"/>
              <c:layout>
                <c:manualLayout>
                  <c:x val="-0.25033762416915134"/>
                  <c:y val="8.3997671875551169E-2"/>
                </c:manualLayout>
              </c:layout>
              <c:dLblPos val="bestFit"/>
              <c:showLegendKey val="1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958A-41EA-8025-56173983C845}"/>
                </c:ext>
              </c:extLst>
            </c:dLbl>
            <c:dLbl>
              <c:idx val="3"/>
              <c:layout>
                <c:manualLayout>
                  <c:x val="-0.24378230071858484"/>
                  <c:y val="6.7039106145251395E-2"/>
                </c:manualLayout>
              </c:layout>
              <c:dLblPos val="bestFit"/>
              <c:showLegendKey val="1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958A-41EA-8025-56173983C845}"/>
                </c:ext>
              </c:extLst>
            </c:dLbl>
            <c:dLbl>
              <c:idx val="4"/>
              <c:layout>
                <c:manualLayout>
                  <c:x val="-0.16598505395792809"/>
                  <c:y val="6.8723447560535805E-2"/>
                </c:manualLayout>
              </c:layout>
              <c:dLblPos val="bestFit"/>
              <c:showLegendKey val="1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958A-41EA-8025-56173983C845}"/>
                </c:ext>
              </c:extLst>
            </c:dLbl>
            <c:numFmt formatCode="General" sourceLinked="0"/>
            <c:spPr>
              <a:solidFill>
                <a:sysClr val="window" lastClr="FFFFFF"/>
              </a:solidFill>
              <a:ln>
                <a:solidFill>
                  <a:sysClr val="windowText" lastClr="000000">
                    <a:lumMod val="25000"/>
                    <a:lumOff val="75000"/>
                  </a:sys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ln>
                      <a:noFill/>
                    </a:ln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1"/>
            <c:showVal val="1"/>
            <c:showCatName val="1"/>
            <c:showSerName val="0"/>
            <c:showPercent val="1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</c:ext>
            </c:extLst>
          </c:dLbls>
          <c:cat>
            <c:strRef>
              <c:f>'2425 Expenditure Detail'!$C$5:$C$7</c:f>
              <c:strCache>
                <c:ptCount val="3"/>
                <c:pt idx="0">
                  <c:v>Salary and Benefits</c:v>
                </c:pt>
                <c:pt idx="1">
                  <c:v>Professional Services</c:v>
                </c:pt>
                <c:pt idx="2">
                  <c:v>Services, Supplies, Other Charges</c:v>
                </c:pt>
              </c:strCache>
            </c:strRef>
          </c:cat>
          <c:val>
            <c:numRef>
              <c:f>'2425 Expenditure Detail'!$E$5:$E$7</c:f>
              <c:numCache>
                <c:formatCode>"$"#,##0</c:formatCode>
                <c:ptCount val="3"/>
                <c:pt idx="0">
                  <c:v>47995068.1624621</c:v>
                </c:pt>
                <c:pt idx="1">
                  <c:v>58021627</c:v>
                </c:pt>
                <c:pt idx="2" formatCode="#,##0">
                  <c:v>14211026.480000004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958A-41EA-8025-56173983C845}"/>
            </c:ext>
          </c:extLst>
        </c:ser>
        <c:dLbls>
          <c:dLblPos val="inEnd"/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1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ln>
                <a:noFill/>
              </a:ln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ysClr val="window" lastClr="FFFFFF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b="1">
          <a:ln>
            <a:noFill/>
          </a:ln>
          <a:solidFill>
            <a:schemeClr val="tx1"/>
          </a:solidFill>
        </a:defRPr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sz="1800" dirty="0"/>
              <a:t>FY 2024-25 Funding Sources</a:t>
            </a:r>
          </a:p>
          <a:p>
            <a:pPr>
              <a:defRPr sz="1800"/>
            </a:pPr>
            <a:r>
              <a:rPr lang="en-US" sz="1800" dirty="0"/>
              <a:t>$120,227,722</a:t>
            </a:r>
          </a:p>
        </c:rich>
      </c:tx>
      <c:layout>
        <c:manualLayout>
          <c:xMode val="edge"/>
          <c:yMode val="edge"/>
          <c:x val="0.36961340582778718"/>
          <c:y val="3.79888268156424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ln>
                <a:noFill/>
              </a:ln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'2425 funding'!$E$4</c:f>
              <c:strCache>
                <c:ptCount val="1"/>
                <c:pt idx="0">
                  <c:v>FY 2024-25 Adopted Budget</c:v>
                </c:pt>
              </c:strCache>
            </c:strRef>
          </c:tx>
          <c:dPt>
            <c:idx val="0"/>
            <c:bubble3D val="0"/>
            <c:spPr>
              <a:gradFill rotWithShape="1">
                <a:gsLst>
                  <a:gs pos="0">
                    <a:schemeClr val="accent1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1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1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9075-47CE-8170-EAA522432B0A}"/>
              </c:ext>
            </c:extLst>
          </c:dPt>
          <c:dPt>
            <c:idx val="1"/>
            <c:bubble3D val="0"/>
            <c:spPr>
              <a:gradFill rotWithShape="1">
                <a:gsLst>
                  <a:gs pos="0">
                    <a:schemeClr val="accent2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2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2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9075-47CE-8170-EAA522432B0A}"/>
              </c:ext>
            </c:extLst>
          </c:dPt>
          <c:dPt>
            <c:idx val="2"/>
            <c:bubble3D val="0"/>
            <c:spPr>
              <a:gradFill rotWithShape="1">
                <a:gsLst>
                  <a:gs pos="0">
                    <a:schemeClr val="accent3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3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3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9075-47CE-8170-EAA522432B0A}"/>
              </c:ext>
            </c:extLst>
          </c:dPt>
          <c:dPt>
            <c:idx val="3"/>
            <c:bubble3D val="0"/>
            <c:spPr>
              <a:gradFill rotWithShape="1">
                <a:gsLst>
                  <a:gs pos="0">
                    <a:schemeClr val="accent4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4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4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9075-47CE-8170-EAA522432B0A}"/>
              </c:ext>
            </c:extLst>
          </c:dPt>
          <c:dPt>
            <c:idx val="4"/>
            <c:bubble3D val="0"/>
            <c:spPr>
              <a:gradFill rotWithShape="1">
                <a:gsLst>
                  <a:gs pos="0">
                    <a:schemeClr val="accent5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5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5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9-9075-47CE-8170-EAA522432B0A}"/>
              </c:ext>
            </c:extLst>
          </c:dPt>
          <c:dLbls>
            <c:dLbl>
              <c:idx val="1"/>
              <c:layout>
                <c:manualLayout>
                  <c:x val="9.1603046330619761E-2"/>
                  <c:y val="-0.13407821229050279"/>
                </c:manualLayout>
              </c:layout>
              <c:dLblPos val="bestFit"/>
              <c:showLegendKey val="1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9075-47CE-8170-EAA522432B0A}"/>
                </c:ext>
              </c:extLst>
            </c:dLbl>
            <c:dLbl>
              <c:idx val="2"/>
              <c:layout>
                <c:manualLayout>
                  <c:x val="-0.11691121191819287"/>
                  <c:y val="-6.6666666666666749E-2"/>
                </c:manualLayout>
              </c:layout>
              <c:dLblPos val="bestFit"/>
              <c:showLegendKey val="1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9075-47CE-8170-EAA522432B0A}"/>
                </c:ext>
              </c:extLst>
            </c:dLbl>
            <c:dLbl>
              <c:idx val="3"/>
              <c:layout>
                <c:manualLayout>
                  <c:x val="-0.24378230071858484"/>
                  <c:y val="6.7039106145251395E-2"/>
                </c:manualLayout>
              </c:layout>
              <c:dLblPos val="bestFit"/>
              <c:showLegendKey val="1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9075-47CE-8170-EAA522432B0A}"/>
                </c:ext>
              </c:extLst>
            </c:dLbl>
            <c:dLbl>
              <c:idx val="4"/>
              <c:layout>
                <c:manualLayout>
                  <c:x val="-0.16598505395792809"/>
                  <c:y val="6.8723447560535805E-2"/>
                </c:manualLayout>
              </c:layout>
              <c:dLblPos val="bestFit"/>
              <c:showLegendKey val="1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9075-47CE-8170-EAA522432B0A}"/>
                </c:ext>
              </c:extLst>
            </c:dLbl>
            <c:numFmt formatCode="General" sourceLinked="0"/>
            <c:spPr>
              <a:solidFill>
                <a:sysClr val="window" lastClr="FFFFFF"/>
              </a:solidFill>
              <a:ln>
                <a:solidFill>
                  <a:sysClr val="windowText" lastClr="000000">
                    <a:lumMod val="25000"/>
                    <a:lumOff val="75000"/>
                  </a:sys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ln>
                      <a:noFill/>
                    </a:ln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1"/>
            <c:showVal val="1"/>
            <c:showCatName val="1"/>
            <c:showSerName val="0"/>
            <c:showPercent val="1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</c:ext>
            </c:extLst>
          </c:dLbls>
          <c:cat>
            <c:strRef>
              <c:f>'2425 funding'!$C$5:$C$9</c:f>
              <c:strCache>
                <c:ptCount val="5"/>
                <c:pt idx="0">
                  <c:v>Realignment</c:v>
                </c:pt>
                <c:pt idx="1">
                  <c:v>MHSA</c:v>
                </c:pt>
                <c:pt idx="2">
                  <c:v>Medi-Cal</c:v>
                </c:pt>
                <c:pt idx="3">
                  <c:v>Other Revenues</c:v>
                </c:pt>
                <c:pt idx="4">
                  <c:v>General Fund Support</c:v>
                </c:pt>
              </c:strCache>
            </c:strRef>
          </c:cat>
          <c:val>
            <c:numRef>
              <c:f>'2425 funding'!$E$5:$E$9</c:f>
              <c:numCache>
                <c:formatCode>_(* #,##0_);_(* \(#,##0\);_(* "-"??_);_(@_)</c:formatCode>
                <c:ptCount val="5"/>
                <c:pt idx="0">
                  <c:v>27243882</c:v>
                </c:pt>
                <c:pt idx="1">
                  <c:v>27193099</c:v>
                </c:pt>
                <c:pt idx="2">
                  <c:v>33233101</c:v>
                </c:pt>
                <c:pt idx="3">
                  <c:v>12054040</c:v>
                </c:pt>
                <c:pt idx="4" formatCode="&quot;$&quot;#,##0">
                  <c:v>20503599.642462105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9075-47CE-8170-EAA522432B0A}"/>
            </c:ext>
          </c:extLst>
        </c:ser>
        <c:dLbls>
          <c:dLblPos val="inEnd"/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1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ln>
                <a:noFill/>
              </a:ln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ysClr val="window" lastClr="FFFFFF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b="1">
          <a:ln>
            <a:noFill/>
          </a:ln>
          <a:solidFill>
            <a:schemeClr val="tx1"/>
          </a:solidFill>
        </a:defRPr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44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344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649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134" y="0"/>
            <a:ext cx="3038648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4B8B41-5439-4F4B-8427-2E4ACB2E30BC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649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134" y="8829675"/>
            <a:ext cx="3038648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3FB88E-7323-42C1-BA54-37F9634EEF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36743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9" y="0"/>
            <a:ext cx="3037840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r">
              <a:defRPr sz="1200"/>
            </a:lvl1pPr>
          </a:lstStyle>
          <a:p>
            <a:fld id="{23029A1F-56AA-4D59-94E6-D57232EDCDCA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9788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46" tIns="46223" rIns="92446" bIns="46223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1" y="4415790"/>
            <a:ext cx="5608320" cy="4183380"/>
          </a:xfrm>
          <a:prstGeom prst="rect">
            <a:avLst/>
          </a:prstGeom>
        </p:spPr>
        <p:txBody>
          <a:bodyPr vert="horz" lIns="92446" tIns="46223" rIns="92446" bIns="46223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29967"/>
            <a:ext cx="3037840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9" y="8829967"/>
            <a:ext cx="3037840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r">
              <a:defRPr sz="1200"/>
            </a:lvl1pPr>
          </a:lstStyle>
          <a:p>
            <a:fld id="{F2549325-4929-4A80-A141-45148CFDA0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56541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2549325-4929-4A80-A141-45148CFDA03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90377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B9164-9599-4821-B079-BBE9523E68A8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7FD7FE-C17C-4789-BE30-857289229205}" type="slidenum">
              <a:rPr lang="en-US" smtClean="0"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0" y="5753100"/>
            <a:ext cx="9144000" cy="1104900"/>
          </a:xfrm>
          <a:prstGeom prst="rect">
            <a:avLst/>
          </a:prstGeom>
          <a:solidFill>
            <a:srgbClr val="0B3B5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rgbClr val="0B3B5E"/>
              </a:solidFill>
            </a:endParaRPr>
          </a:p>
        </p:txBody>
      </p:sp>
      <p:pic>
        <p:nvPicPr>
          <p:cNvPr id="7" name="Picture 6"/>
          <p:cNvPicPr>
            <a:picLocks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0400" y="2389271"/>
            <a:ext cx="2743200" cy="1725529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1714500" y="4648200"/>
            <a:ext cx="5715000" cy="8790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1800" b="1" dirty="0">
                <a:solidFill>
                  <a:srgbClr val="818284"/>
                </a:solidFill>
                <a:latin typeface="Open Sans" charset="0"/>
                <a:ea typeface="Open Sans" charset="0"/>
                <a:cs typeface="Open Sans" charset="0"/>
              </a:rPr>
              <a:t>COUNTY OF SAN LUIS OBISPO </a:t>
            </a:r>
          </a:p>
          <a:p>
            <a:pPr algn="ctr">
              <a:lnSpc>
                <a:spcPct val="150000"/>
              </a:lnSpc>
            </a:pPr>
            <a:r>
              <a:rPr lang="en-US" sz="1800" b="1" dirty="0">
                <a:solidFill>
                  <a:srgbClr val="818284"/>
                </a:solidFill>
                <a:latin typeface="Open Sans" charset="0"/>
                <a:ea typeface="Open Sans" charset="0"/>
                <a:cs typeface="Open Sans" charset="0"/>
              </a:rPr>
              <a:t>HEALTH AGENCY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020226" y="6208252"/>
            <a:ext cx="510355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bg1"/>
                </a:solidFill>
                <a:latin typeface="Open Sans" charset="0"/>
                <a:ea typeface="Open Sans" charset="0"/>
                <a:cs typeface="Open Sans" charset="0"/>
              </a:rPr>
              <a:t>slobehavioralhealth.org</a:t>
            </a:r>
            <a:endParaRPr lang="en-US" sz="1200" dirty="0">
              <a:solidFill>
                <a:schemeClr val="bg1"/>
              </a:solidFill>
              <a:latin typeface="Open Sans" charset="0"/>
              <a:ea typeface="Open Sans" charset="0"/>
              <a:cs typeface="Open San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38931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8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628650" y="365128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1825626"/>
            <a:ext cx="7886700" cy="381015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978356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40">
          <p15:clr>
            <a:srgbClr val="FBAE40"/>
          </p15:clr>
        </p15:guide>
        <p15:guide id="2" orient="horz" pos="288">
          <p15:clr>
            <a:srgbClr val="FBAE40"/>
          </p15:clr>
        </p15:guide>
        <p15:guide id="3" pos="768">
          <p15:clr>
            <a:srgbClr val="FBAE40"/>
          </p15:clr>
        </p15:guide>
        <p15:guide id="4" pos="6912">
          <p15:clr>
            <a:srgbClr val="FBAE40"/>
          </p15:clr>
        </p15:guide>
        <p15:guide id="5" orient="horz" pos="3624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9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365127"/>
            <a:ext cx="1971675" cy="538797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365127"/>
            <a:ext cx="5800725" cy="53819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615485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40">
          <p15:clr>
            <a:srgbClr val="FBAE40"/>
          </p15:clr>
        </p15:guide>
        <p15:guide id="2" orient="horz" pos="288">
          <p15:clr>
            <a:srgbClr val="FBAE40"/>
          </p15:clr>
        </p15:guide>
        <p15:guide id="3" pos="768">
          <p15:clr>
            <a:srgbClr val="FBAE40"/>
          </p15:clr>
        </p15:guide>
        <p15:guide id="4" pos="6912">
          <p15:clr>
            <a:srgbClr val="FBAE40"/>
          </p15:clr>
        </p15:guide>
        <p15:guide id="5" orient="horz" pos="3624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>
            <a:normAutofit/>
          </a:bodyPr>
          <a:lstStyle>
            <a:lvl1pPr>
              <a:defRPr sz="2700" cap="none" baseline="0">
                <a:solidFill>
                  <a:srgbClr val="0B3B5E"/>
                </a:solidFill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defRPr>
            </a:lvl1pPr>
          </a:lstStyle>
          <a:p>
            <a:r>
              <a:rPr lang="en-US" dirty="0"/>
              <a:t>Click to edit title style</a:t>
            </a:r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3810156"/>
          </a:xfrm>
        </p:spPr>
        <p:txBody>
          <a:bodyPr/>
          <a:lstStyle>
            <a:lvl1pPr marL="342900" indent="-342900">
              <a:buFont typeface="Arial" panose="020B0604020202020204" pitchFamily="34" charset="0"/>
              <a:buChar char="•"/>
              <a:defRPr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552537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40">
          <p15:clr>
            <a:srgbClr val="FBAE40"/>
          </p15:clr>
        </p15:guide>
        <p15:guide id="2" orient="horz" pos="288">
          <p15:clr>
            <a:srgbClr val="FBAE40"/>
          </p15:clr>
        </p15:guide>
        <p15:guide id="3" pos="768">
          <p15:clr>
            <a:srgbClr val="FBAE40"/>
          </p15:clr>
        </p15:guide>
        <p15:guide id="4" pos="6912">
          <p15:clr>
            <a:srgbClr val="FBAE40"/>
          </p15:clr>
        </p15:guide>
        <p15:guide id="5" orient="horz" pos="3624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>
            <a:normAutofit/>
          </a:bodyPr>
          <a:lstStyle>
            <a:lvl1pPr>
              <a:defRPr sz="2700" cap="none" baseline="0">
                <a:solidFill>
                  <a:srgbClr val="0B3B5E"/>
                </a:solidFill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defRPr>
            </a:lvl1pPr>
          </a:lstStyle>
          <a:p>
            <a:r>
              <a:rPr lang="en-US" dirty="0"/>
              <a:t>Click to edit title style</a:t>
            </a:r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3810156"/>
          </a:xfrm>
        </p:spPr>
        <p:txBody>
          <a:bodyPr/>
          <a:lstStyle>
            <a:lvl1pPr marL="342900" indent="-342900">
              <a:buFont typeface="Arial" panose="020B0604020202020204" pitchFamily="34" charset="0"/>
              <a:buChar char="•"/>
              <a:defRPr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932061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40">
          <p15:clr>
            <a:srgbClr val="FBAE40"/>
          </p15:clr>
        </p15:guide>
        <p15:guide id="2" orient="horz" pos="288">
          <p15:clr>
            <a:srgbClr val="FBAE40"/>
          </p15:clr>
        </p15:guide>
        <p15:guide id="3" pos="768">
          <p15:clr>
            <a:srgbClr val="FBAE40"/>
          </p15:clr>
        </p15:guide>
        <p15:guide id="4" pos="6912">
          <p15:clr>
            <a:srgbClr val="FBAE40"/>
          </p15:clr>
        </p15:guide>
        <p15:guide id="5" orient="horz" pos="362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>
            <a:normAutofit/>
          </a:bodyPr>
          <a:lstStyle>
            <a:lvl1pPr>
              <a:defRPr sz="2700" cap="none" baseline="0">
                <a:solidFill>
                  <a:srgbClr val="0B3B5E"/>
                </a:solidFill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defRPr>
            </a:lvl1pPr>
          </a:lstStyle>
          <a:p>
            <a:r>
              <a:rPr lang="en-US" dirty="0"/>
              <a:t>Click to edit title style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3810156"/>
          </a:xfrm>
        </p:spPr>
        <p:txBody>
          <a:bodyPr/>
          <a:lstStyle>
            <a:lvl1pPr marL="342900" indent="-342900">
              <a:buFont typeface="Arial" panose="020B0604020202020204" pitchFamily="34" charset="0"/>
              <a:buChar char="•"/>
              <a:defRPr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3810156"/>
          </a:xfrm>
        </p:spPr>
        <p:txBody>
          <a:bodyPr/>
          <a:lstStyle>
            <a:lvl1pPr marL="342900" indent="-342900">
              <a:buFont typeface="Arial" panose="020B0604020202020204" pitchFamily="34" charset="0"/>
              <a:buChar char="•"/>
              <a:defRPr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508663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40">
          <p15:clr>
            <a:srgbClr val="FBAE40"/>
          </p15:clr>
        </p15:guide>
        <p15:guide id="2" orient="horz" pos="288">
          <p15:clr>
            <a:srgbClr val="FBAE40"/>
          </p15:clr>
        </p15:guide>
        <p15:guide id="3" pos="768">
          <p15:clr>
            <a:srgbClr val="FBAE40"/>
          </p15:clr>
        </p15:guide>
        <p15:guide id="4" pos="6912">
          <p15:clr>
            <a:srgbClr val="FBAE40"/>
          </p15:clr>
        </p15:guide>
        <p15:guide id="5" orient="horz" pos="3624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_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629842" y="956657"/>
            <a:ext cx="3868340" cy="515926"/>
          </a:xfrm>
        </p:spPr>
        <p:txBody>
          <a:bodyPr anchor="b"/>
          <a:lstStyle>
            <a:lvl1pPr marL="0" marR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800" b="1">
                <a:solidFill>
                  <a:srgbClr val="818284"/>
                </a:solidFill>
                <a:latin typeface="Open Sans Semibold" panose="020B0706030804020204" pitchFamily="34" charset="0"/>
                <a:ea typeface="Open Sans Semibold" panose="020B0706030804020204" pitchFamily="34" charset="0"/>
                <a:cs typeface="Open Sans Semibold" panose="020B0706030804020204" pitchFamily="34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sz="1800" b="1" dirty="0">
                <a:solidFill>
                  <a:srgbClr val="818284"/>
                </a:solidFill>
                <a:latin typeface="Open Sans" charset="0"/>
                <a:ea typeface="Open Sans" charset="0"/>
                <a:cs typeface="Open Sans" charset="0"/>
              </a:rPr>
              <a:t>Sub Header</a:t>
            </a:r>
          </a:p>
        </p:txBody>
      </p:sp>
      <p:sp>
        <p:nvSpPr>
          <p:cNvPr id="13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596421"/>
            <a:ext cx="3868340" cy="4150619"/>
          </a:xfrm>
        </p:spPr>
        <p:txBody>
          <a:bodyPr/>
          <a:lstStyle>
            <a:lvl1pPr>
              <a:defRPr sz="1800"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4629151" y="956657"/>
            <a:ext cx="3887391" cy="515926"/>
          </a:xfrm>
        </p:spPr>
        <p:txBody>
          <a:bodyPr anchor="b"/>
          <a:lstStyle>
            <a:lvl1pPr marL="0" marR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800" b="1">
                <a:solidFill>
                  <a:srgbClr val="818284"/>
                </a:solidFill>
                <a:latin typeface="Open Sans Semibold" panose="020B0706030804020204" pitchFamily="34" charset="0"/>
                <a:ea typeface="Open Sans Semibold" panose="020B0706030804020204" pitchFamily="34" charset="0"/>
                <a:cs typeface="Open Sans Semibold" panose="020B0706030804020204" pitchFamily="34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sz="1800" b="1" dirty="0">
                <a:solidFill>
                  <a:srgbClr val="818284"/>
                </a:solidFill>
                <a:latin typeface="Open Sans" charset="0"/>
                <a:ea typeface="Open Sans" charset="0"/>
                <a:cs typeface="Open Sans" charset="0"/>
              </a:rPr>
              <a:t>Sub Header</a:t>
            </a:r>
          </a:p>
        </p:txBody>
      </p:sp>
      <p:sp>
        <p:nvSpPr>
          <p:cNvPr id="15" name="Content Placeholder 5"/>
          <p:cNvSpPr>
            <a:spLocks noGrp="1"/>
          </p:cNvSpPr>
          <p:nvPr>
            <p:ph sz="quarter" idx="4"/>
          </p:nvPr>
        </p:nvSpPr>
        <p:spPr>
          <a:xfrm>
            <a:off x="4629151" y="1632931"/>
            <a:ext cx="3887391" cy="4120169"/>
          </a:xfrm>
        </p:spPr>
        <p:txBody>
          <a:bodyPr/>
          <a:lstStyle>
            <a:lvl1pPr>
              <a:defRPr sz="1800"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28650" y="365128"/>
            <a:ext cx="7886700" cy="71808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383381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40">
          <p15:clr>
            <a:srgbClr val="FBAE40"/>
          </p15:clr>
        </p15:guide>
        <p15:guide id="2" orient="horz" pos="288">
          <p15:clr>
            <a:srgbClr val="FBAE40"/>
          </p15:clr>
        </p15:guide>
        <p15:guide id="3" pos="768">
          <p15:clr>
            <a:srgbClr val="FBAE40"/>
          </p15:clr>
        </p15:guide>
        <p15:guide id="4" pos="6912">
          <p15:clr>
            <a:srgbClr val="FBAE40"/>
          </p15:clr>
        </p15:guide>
        <p15:guide id="5" orient="horz" pos="3624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_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2305440"/>
            <a:ext cx="9144000" cy="1325563"/>
          </a:xfrm>
        </p:spPr>
        <p:txBody>
          <a:bodyPr>
            <a:normAutofit/>
          </a:bodyPr>
          <a:lstStyle>
            <a:lvl1pPr algn="ctr">
              <a:defRPr sz="2700" cap="none" baseline="0">
                <a:solidFill>
                  <a:srgbClr val="0B3B5E"/>
                </a:solidFill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defRPr>
            </a:lvl1pPr>
          </a:lstStyle>
          <a:p>
            <a:r>
              <a:rPr lang="en-US" dirty="0"/>
              <a:t>Click to edit title style</a:t>
            </a:r>
          </a:p>
        </p:txBody>
      </p:sp>
    </p:spTree>
    <p:extLst>
      <p:ext uri="{BB962C8B-B14F-4D97-AF65-F5344CB8AC3E}">
        <p14:creationId xmlns:p14="http://schemas.microsoft.com/office/powerpoint/2010/main" val="402723931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40">
          <p15:clr>
            <a:srgbClr val="FBAE40"/>
          </p15:clr>
        </p15:guide>
        <p15:guide id="2" orient="horz" pos="288">
          <p15:clr>
            <a:srgbClr val="FBAE40"/>
          </p15:clr>
        </p15:guide>
        <p15:guide id="3" pos="768">
          <p15:clr>
            <a:srgbClr val="FBAE40"/>
          </p15:clr>
        </p15:guide>
        <p15:guide id="4" pos="6912">
          <p15:clr>
            <a:srgbClr val="FBAE40"/>
          </p15:clr>
        </p15:guide>
        <p15:guide id="5" orient="horz" pos="3624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5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4812911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40">
          <p15:clr>
            <a:srgbClr val="FBAE40"/>
          </p15:clr>
        </p15:guide>
        <p15:guide id="2" orient="horz" pos="288">
          <p15:clr>
            <a:srgbClr val="FBAE40"/>
          </p15:clr>
        </p15:guide>
        <p15:guide id="3" pos="768">
          <p15:clr>
            <a:srgbClr val="FBAE40"/>
          </p15:clr>
        </p15:guide>
        <p15:guide id="4" pos="6912">
          <p15:clr>
            <a:srgbClr val="FBAE40"/>
          </p15:clr>
        </p15:guide>
        <p15:guide id="5" orient="horz" pos="3624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6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3887391" y="987427"/>
            <a:ext cx="4629150" cy="4676774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606800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527141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40">
          <p15:clr>
            <a:srgbClr val="FBAE40"/>
          </p15:clr>
        </p15:guide>
        <p15:guide id="2" orient="horz" pos="288">
          <p15:clr>
            <a:srgbClr val="FBAE40"/>
          </p15:clr>
        </p15:guide>
        <p15:guide id="3" pos="768">
          <p15:clr>
            <a:srgbClr val="FBAE40"/>
          </p15:clr>
        </p15:guide>
        <p15:guide id="4" pos="6912">
          <p15:clr>
            <a:srgbClr val="FBAE40"/>
          </p15:clr>
        </p15:guide>
        <p15:guide id="5" orient="horz" pos="3624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7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8"/>
            <a:ext cx="4629150" cy="4648355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5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2"/>
            <a:ext cx="2949178" cy="357838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0467231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40">
          <p15:clr>
            <a:srgbClr val="FBAE40"/>
          </p15:clr>
        </p15:guide>
        <p15:guide id="2" orient="horz" pos="288">
          <p15:clr>
            <a:srgbClr val="FBAE40"/>
          </p15:clr>
        </p15:guide>
        <p15:guide id="3" pos="768">
          <p15:clr>
            <a:srgbClr val="FBAE40"/>
          </p15:clr>
        </p15:guide>
        <p15:guide id="4" pos="6912">
          <p15:clr>
            <a:srgbClr val="FBAE40"/>
          </p15:clr>
        </p15:guide>
        <p15:guide id="5" orient="horz" pos="3624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8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39214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BB9164-9599-4821-B079-BBE9523E68A8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7FD7FE-C17C-4789-BE30-857289229205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5753100"/>
            <a:ext cx="9144000" cy="1104900"/>
          </a:xfrm>
          <a:prstGeom prst="rect">
            <a:avLst/>
          </a:prstGeom>
          <a:solidFill>
            <a:srgbClr val="0B3B5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rgbClr val="0B3B5E"/>
              </a:solidFill>
            </a:endParaRPr>
          </a:p>
        </p:txBody>
      </p:sp>
      <p:grpSp>
        <p:nvGrpSpPr>
          <p:cNvPr id="9" name="Group 8"/>
          <p:cNvGrpSpPr/>
          <p:nvPr userDrawn="1"/>
        </p:nvGrpSpPr>
        <p:grpSpPr>
          <a:xfrm>
            <a:off x="285750" y="6019533"/>
            <a:ext cx="8252558" cy="661515"/>
            <a:chOff x="285750" y="6019533"/>
            <a:chExt cx="8252558" cy="661515"/>
          </a:xfrm>
        </p:grpSpPr>
        <p:sp>
          <p:nvSpPr>
            <p:cNvPr id="8" name="TextBox 7"/>
            <p:cNvSpPr txBox="1"/>
            <p:nvPr userDrawn="1"/>
          </p:nvSpPr>
          <p:spPr>
            <a:xfrm>
              <a:off x="1680308" y="6149641"/>
              <a:ext cx="6858000" cy="31181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ts val="18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400" b="1" baseline="0" dirty="0">
                  <a:solidFill>
                    <a:schemeClr val="bg1"/>
                  </a:solidFill>
                  <a:latin typeface="Open Sans" charset="0"/>
                  <a:ea typeface="Open Sans" charset="0"/>
                  <a:cs typeface="Open Sans" charset="0"/>
                </a:rPr>
                <a:t>BEHAVIORAL HEALTH</a:t>
              </a:r>
              <a:r>
                <a:rPr lang="en-US" sz="1400" b="0" baseline="0" dirty="0">
                  <a:solidFill>
                    <a:schemeClr val="bg1"/>
                  </a:solidFill>
                  <a:latin typeface="Open Sans" charset="0"/>
                  <a:ea typeface="Open Sans" charset="0"/>
                  <a:cs typeface="Open Sans" charset="0"/>
                </a:rPr>
                <a:t>	    	  	 </a:t>
              </a:r>
              <a:r>
                <a:rPr lang="en-US" sz="1400" dirty="0">
                  <a:solidFill>
                    <a:schemeClr val="bg1"/>
                  </a:solidFill>
                  <a:latin typeface="Open Sans" charset="0"/>
                  <a:ea typeface="Open Sans" charset="0"/>
                  <a:cs typeface="Open Sans" charset="0"/>
                </a:rPr>
                <a:t>slobehavioralhealth</a:t>
              </a:r>
              <a:r>
                <a:rPr lang="en-US" sz="1400" b="0" baseline="0" dirty="0">
                  <a:solidFill>
                    <a:schemeClr val="bg1"/>
                  </a:solidFill>
                  <a:latin typeface="Open Sans" charset="0"/>
                  <a:ea typeface="Open Sans" charset="0"/>
                  <a:cs typeface="Open Sans" charset="0"/>
                </a:rPr>
                <a:t>.org</a:t>
              </a:r>
              <a:endParaRPr lang="en-US" sz="1400" dirty="0">
                <a:solidFill>
                  <a:schemeClr val="bg1"/>
                </a:solidFill>
                <a:latin typeface="Open Sans" charset="0"/>
                <a:ea typeface="Open Sans" charset="0"/>
                <a:cs typeface="Open Sans" charset="0"/>
              </a:endParaRPr>
            </a:p>
          </p:txBody>
        </p:sp>
        <p:pic>
          <p:nvPicPr>
            <p:cNvPr id="11" name="Picture 10"/>
            <p:cNvPicPr>
              <a:picLocks noChangeAspect="1"/>
            </p:cNvPicPr>
            <p:nvPr/>
          </p:nvPicPr>
          <p:blipFill>
            <a:blip r:embed="rId1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85750" y="6019533"/>
              <a:ext cx="1051658" cy="661515"/>
            </a:xfrm>
            <a:prstGeom prst="rect">
              <a:avLst/>
            </a:prstGeom>
          </p:spPr>
        </p:pic>
        <p:cxnSp>
          <p:nvCxnSpPr>
            <p:cNvPr id="12" name="Straight Connector 11"/>
            <p:cNvCxnSpPr/>
            <p:nvPr userDrawn="1"/>
          </p:nvCxnSpPr>
          <p:spPr>
            <a:xfrm>
              <a:off x="1524000" y="6019533"/>
              <a:ext cx="0" cy="609867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5289421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2700" kern="1200" cap="none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C3C455FA-288C-4ABB-80A1-51E05D447E16}"/>
              </a:ext>
            </a:extLst>
          </p:cNvPr>
          <p:cNvSpPr txBox="1"/>
          <p:nvPr/>
        </p:nvSpPr>
        <p:spPr>
          <a:xfrm>
            <a:off x="876300" y="609600"/>
            <a:ext cx="7391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2523002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037A0B-DCEB-8AEC-D17C-5955926673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Realignment – Approx $24M - $27M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30170D-AEB3-868F-8EAE-A850D51C5F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295400"/>
            <a:ext cx="7886700" cy="3810156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r>
              <a:rPr lang="en-US" dirty="0"/>
              <a:t>1991</a:t>
            </a:r>
          </a:p>
          <a:p>
            <a:pPr lvl="1"/>
            <a:r>
              <a:rPr lang="en-US" dirty="0"/>
              <a:t>Approx. $8M</a:t>
            </a:r>
          </a:p>
          <a:p>
            <a:pPr lvl="1"/>
            <a:r>
              <a:rPr lang="en-US" dirty="0"/>
              <a:t>Sales Tax and VLF</a:t>
            </a:r>
          </a:p>
          <a:p>
            <a:pPr lvl="1"/>
            <a:endParaRPr lang="en-US" dirty="0"/>
          </a:p>
          <a:p>
            <a:r>
              <a:rPr lang="en-US" dirty="0"/>
              <a:t>2011</a:t>
            </a:r>
          </a:p>
          <a:p>
            <a:pPr lvl="1"/>
            <a:r>
              <a:rPr lang="en-US" dirty="0"/>
              <a:t>Approx. $14M-$16M</a:t>
            </a:r>
          </a:p>
          <a:p>
            <a:pPr lvl="1"/>
            <a:r>
              <a:rPr lang="en-US" dirty="0"/>
              <a:t>Majority Sales Tax</a:t>
            </a:r>
          </a:p>
          <a:p>
            <a:pPr lvl="1"/>
            <a:endParaRPr lang="en-US" dirty="0"/>
          </a:p>
          <a:p>
            <a:r>
              <a:rPr lang="en-US" dirty="0"/>
              <a:t>AB109</a:t>
            </a:r>
          </a:p>
          <a:p>
            <a:pPr lvl="1"/>
            <a:r>
              <a:rPr lang="en-US" dirty="0"/>
              <a:t>Approx. $2M-$3M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92221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037A0B-DCEB-8AEC-D17C-5955926673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Behavioral Health – Future &amp; Challenges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30170D-AEB3-868F-8EAE-A850D51C5F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0" y="1721494"/>
            <a:ext cx="7696200" cy="3841105"/>
          </a:xfrm>
        </p:spPr>
        <p:txBody>
          <a:bodyPr>
            <a:noAutofit/>
          </a:bodyPr>
          <a:lstStyle/>
          <a:p>
            <a:pPr lvl="1"/>
            <a:r>
              <a:rPr lang="en-US" sz="2400" dirty="0"/>
              <a:t>Reduce Expenditures </a:t>
            </a:r>
          </a:p>
          <a:p>
            <a:pPr lvl="1"/>
            <a:r>
              <a:rPr lang="en-US" sz="2400" dirty="0"/>
              <a:t>Evaluate budget on a program level</a:t>
            </a:r>
          </a:p>
          <a:p>
            <a:pPr lvl="2"/>
            <a:r>
              <a:rPr lang="en-US" sz="2400" dirty="0"/>
              <a:t>Mandated vs Non-Mandated or Discretionary Services</a:t>
            </a:r>
          </a:p>
          <a:p>
            <a:pPr lvl="1"/>
            <a:r>
              <a:rPr lang="en-US" sz="2400" dirty="0"/>
              <a:t>County budget constraints</a:t>
            </a:r>
          </a:p>
          <a:p>
            <a:pPr lvl="2"/>
            <a:r>
              <a:rPr lang="en-US" sz="2400" dirty="0"/>
              <a:t>General Fund Dollars</a:t>
            </a:r>
          </a:p>
          <a:p>
            <a:pPr lvl="1"/>
            <a:r>
              <a:rPr lang="en-US" sz="2400" dirty="0"/>
              <a:t>Economy</a:t>
            </a:r>
          </a:p>
          <a:p>
            <a:pPr lvl="3"/>
            <a:r>
              <a:rPr lang="en-US" sz="2400" dirty="0"/>
              <a:t>Increase in costs of services and supplies</a:t>
            </a:r>
          </a:p>
          <a:p>
            <a:pPr lvl="3"/>
            <a:r>
              <a:rPr lang="en-US" sz="2400" dirty="0"/>
              <a:t>Increase in labor – SB 525 minimum wage increase</a:t>
            </a:r>
          </a:p>
        </p:txBody>
      </p:sp>
    </p:spTree>
    <p:extLst>
      <p:ext uri="{BB962C8B-B14F-4D97-AF65-F5344CB8AC3E}">
        <p14:creationId xmlns:p14="http://schemas.microsoft.com/office/powerpoint/2010/main" val="40856855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037A0B-DCEB-8AEC-D17C-5955926673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Behavioral Health – Future &amp; Challenges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30170D-AEB3-868F-8EAE-A850D51C5F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295400"/>
            <a:ext cx="7829550" cy="4495800"/>
          </a:xfrm>
        </p:spPr>
        <p:txBody>
          <a:bodyPr>
            <a:normAutofit/>
          </a:bodyPr>
          <a:lstStyle/>
          <a:p>
            <a:pPr lvl="1"/>
            <a:r>
              <a:rPr lang="en-US" sz="2400" dirty="0"/>
              <a:t>Increase Revenues</a:t>
            </a:r>
          </a:p>
          <a:p>
            <a:pPr lvl="2"/>
            <a:r>
              <a:rPr lang="en-US" sz="2400" dirty="0"/>
              <a:t>Maximizing Medi-Cal </a:t>
            </a:r>
          </a:p>
          <a:p>
            <a:pPr lvl="3"/>
            <a:r>
              <a:rPr lang="en-US" sz="2400" dirty="0"/>
              <a:t>Increasing Productivity for Billable Services</a:t>
            </a:r>
          </a:p>
          <a:p>
            <a:pPr lvl="3"/>
            <a:r>
              <a:rPr lang="en-US" sz="2400" dirty="0"/>
              <a:t>Billing all eligible services</a:t>
            </a:r>
          </a:p>
          <a:p>
            <a:pPr lvl="2"/>
            <a:r>
              <a:rPr lang="en-US" sz="2400" dirty="0"/>
              <a:t>Continue to Seek grant funding</a:t>
            </a:r>
          </a:p>
          <a:p>
            <a:pPr lvl="3"/>
            <a:r>
              <a:rPr lang="en-US" sz="2400" dirty="0"/>
              <a:t>Bridge Housing</a:t>
            </a:r>
          </a:p>
          <a:p>
            <a:pPr lvl="2"/>
            <a:r>
              <a:rPr lang="en-US" sz="2400" dirty="0"/>
              <a:t>State initiatives: Adapting to </a:t>
            </a:r>
            <a:r>
              <a:rPr lang="en-US" sz="2400" dirty="0" err="1"/>
              <a:t>CalAIM</a:t>
            </a:r>
            <a:r>
              <a:rPr lang="en-US" sz="2400" dirty="0"/>
              <a:t> Payment Reform, Prop 1 </a:t>
            </a:r>
          </a:p>
        </p:txBody>
      </p:sp>
    </p:spTree>
    <p:extLst>
      <p:ext uri="{BB962C8B-B14F-4D97-AF65-F5344CB8AC3E}">
        <p14:creationId xmlns:p14="http://schemas.microsoft.com/office/powerpoint/2010/main" val="821635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037A0B-DCEB-8AEC-D17C-5955926673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Behavioral Health - Budget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30170D-AEB3-868F-8EAE-A850D51C5F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295400"/>
            <a:ext cx="7886700" cy="3810156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r>
              <a:rPr lang="en-US" dirty="0"/>
              <a:t>Historical Trend</a:t>
            </a:r>
          </a:p>
          <a:p>
            <a:r>
              <a:rPr lang="en-US" dirty="0"/>
              <a:t>Current </a:t>
            </a:r>
          </a:p>
          <a:p>
            <a:r>
              <a:rPr lang="en-US" dirty="0"/>
              <a:t>Future  - What are we working towards, what is coming our way?</a:t>
            </a:r>
          </a:p>
          <a:p>
            <a:pPr marL="342900" lvl="1" indent="0">
              <a:buNone/>
            </a:pP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2340365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037A0B-DCEB-8AEC-D17C-5955926673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Behavioral Health – Budget at a Glance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8A65B854-94AF-589B-9CD1-E6AE3672888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43000" y="1264814"/>
            <a:ext cx="6629400" cy="4328371"/>
          </a:xfrm>
        </p:spPr>
      </p:pic>
    </p:spTree>
    <p:extLst>
      <p:ext uri="{BB962C8B-B14F-4D97-AF65-F5344CB8AC3E}">
        <p14:creationId xmlns:p14="http://schemas.microsoft.com/office/powerpoint/2010/main" val="672973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037A0B-DCEB-8AEC-D17C-5955926673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Behavioral Health – 10 Yr Staffing History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16D40213-F60A-B94C-FBE9-E022FBC3A9D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50165" y="1685713"/>
            <a:ext cx="8131835" cy="3871143"/>
          </a:xfrm>
        </p:spPr>
      </p:pic>
    </p:spTree>
    <p:extLst>
      <p:ext uri="{BB962C8B-B14F-4D97-AF65-F5344CB8AC3E}">
        <p14:creationId xmlns:p14="http://schemas.microsoft.com/office/powerpoint/2010/main" val="21899165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037A0B-DCEB-8AEC-D17C-5955926673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9"/>
            <a:ext cx="7448550" cy="625472"/>
          </a:xfrm>
        </p:spPr>
        <p:txBody>
          <a:bodyPr/>
          <a:lstStyle/>
          <a:p>
            <a:pPr algn="ctr"/>
            <a:r>
              <a:rPr lang="en-US" dirty="0"/>
              <a:t>FY 2023-24 Year End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272CD566-91DA-4B9F-582A-DB607E00153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990601"/>
            <a:ext cx="8411308" cy="44042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22782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057AE9-2F43-7D98-E7B9-530F607DEB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8134" y="152400"/>
            <a:ext cx="6633266" cy="1325563"/>
          </a:xfrm>
        </p:spPr>
        <p:txBody>
          <a:bodyPr/>
          <a:lstStyle/>
          <a:p>
            <a:pPr algn="ctr"/>
            <a:r>
              <a:rPr lang="en-US" dirty="0"/>
              <a:t>Behavioral Health FY 2024-25 Budget</a:t>
            </a:r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1BA24362-1137-3D2D-9FA4-255BB3F9A1E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3000" y="1219200"/>
            <a:ext cx="6530340" cy="42091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49887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5D4036D4-2309-4E22-816E-C68D83838DA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34659838"/>
              </p:ext>
            </p:extLst>
          </p:nvPr>
        </p:nvGraphicFramePr>
        <p:xfrm>
          <a:off x="14591" y="228600"/>
          <a:ext cx="8798985" cy="54430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089720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Chart 8">
            <a:extLst>
              <a:ext uri="{FF2B5EF4-FFF2-40B4-BE49-F238E27FC236}">
                <a16:creationId xmlns:a16="http://schemas.microsoft.com/office/drawing/2014/main" id="{7A55161B-1B4D-FEBE-5ADA-BC271D80701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28875427"/>
              </p:ext>
            </p:extLst>
          </p:nvPr>
        </p:nvGraphicFramePr>
        <p:xfrm>
          <a:off x="172507" y="0"/>
          <a:ext cx="8798985" cy="5715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31295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037A0B-DCEB-8AEC-D17C-5955926673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Maximizing Medi-Cal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30170D-AEB3-868F-8EAE-A850D51C5F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295400"/>
            <a:ext cx="7886700" cy="3810156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pPr lvl="2"/>
            <a:r>
              <a:rPr lang="en-US" sz="2200" dirty="0"/>
              <a:t>Increasing Productivity for Billable Services</a:t>
            </a:r>
          </a:p>
          <a:p>
            <a:pPr lvl="2"/>
            <a:r>
              <a:rPr lang="en-US" sz="2200" dirty="0"/>
              <a:t>Billing all eligible services</a:t>
            </a:r>
          </a:p>
          <a:p>
            <a:pPr lvl="2"/>
            <a:r>
              <a:rPr lang="en-US" sz="2200" dirty="0"/>
              <a:t>Adapting to Cal Aim Payment Reform</a:t>
            </a:r>
          </a:p>
          <a:p>
            <a:pPr lvl="2"/>
            <a:r>
              <a:rPr lang="en-US" sz="2200" dirty="0"/>
              <a:t>Building Reporting for evaluating program revenues</a:t>
            </a:r>
          </a:p>
        </p:txBody>
      </p:sp>
    </p:spTree>
    <p:extLst>
      <p:ext uri="{BB962C8B-B14F-4D97-AF65-F5344CB8AC3E}">
        <p14:creationId xmlns:p14="http://schemas.microsoft.com/office/powerpoint/2010/main" val="907281341"/>
      </p:ext>
    </p:extLst>
  </p:cSld>
  <p:clrMapOvr>
    <a:masterClrMapping/>
  </p:clrMapOvr>
</p:sld>
</file>

<file path=ppt/theme/theme1.xml><?xml version="1.0" encoding="utf-8"?>
<a:theme xmlns:a="http://schemas.openxmlformats.org/drawingml/2006/main" name="PH PPT Standard 4x3 White Template">
  <a:themeElements>
    <a:clrScheme name="County of SLO">
      <a:dk1>
        <a:srgbClr val="0A3C5F"/>
      </a:dk1>
      <a:lt1>
        <a:sysClr val="window" lastClr="FFFFFF"/>
      </a:lt1>
      <a:dk2>
        <a:srgbClr val="898B8E"/>
      </a:dk2>
      <a:lt2>
        <a:srgbClr val="E7E7E8"/>
      </a:lt2>
      <a:accent1>
        <a:srgbClr val="0A3C5F"/>
      </a:accent1>
      <a:accent2>
        <a:srgbClr val="3CBFAE"/>
      </a:accent2>
      <a:accent3>
        <a:srgbClr val="69C07A"/>
      </a:accent3>
      <a:accent4>
        <a:srgbClr val="59462D"/>
      </a:accent4>
      <a:accent5>
        <a:srgbClr val="847870"/>
      </a:accent5>
      <a:accent6>
        <a:srgbClr val="B28C65"/>
      </a:accent6>
      <a:hlink>
        <a:srgbClr val="3CBFAE"/>
      </a:hlink>
      <a:folHlink>
        <a:srgbClr val="0A3C5F"/>
      </a:folHlink>
    </a:clrScheme>
    <a:fontScheme name="Custom 1">
      <a:majorFont>
        <a:latin typeface="Open Sans Extrabold"/>
        <a:ea typeface=""/>
        <a:cs typeface=""/>
      </a:majorFont>
      <a:minorFont>
        <a:latin typeface="Open Sans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E01FC0D3-2B51-4257-B8F0-55403F59C711}" vid="{D4A47DD4-801B-416D-A565-921294A3CCE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PH PPT Standard 4x3 White Template</Template>
  <TotalTime>13057</TotalTime>
  <Words>196</Words>
  <Application>Microsoft Office PowerPoint</Application>
  <PresentationFormat>On-screen Show (4:3)</PresentationFormat>
  <Paragraphs>49</Paragraphs>
  <Slides>12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PH PPT Standard 4x3 White Template</vt:lpstr>
      <vt:lpstr>PowerPoint Presentation</vt:lpstr>
      <vt:lpstr>Behavioral Health - Budget</vt:lpstr>
      <vt:lpstr>Behavioral Health – Budget at a Glance</vt:lpstr>
      <vt:lpstr>Behavioral Health – 10 Yr Staffing History</vt:lpstr>
      <vt:lpstr>FY 2023-24 Year End</vt:lpstr>
      <vt:lpstr>Behavioral Health FY 2024-25 Budget</vt:lpstr>
      <vt:lpstr>PowerPoint Presentation</vt:lpstr>
      <vt:lpstr>PowerPoint Presentation</vt:lpstr>
      <vt:lpstr>Maximizing Medi-Cal</vt:lpstr>
      <vt:lpstr>Realignment – Approx $24M - $27M</vt:lpstr>
      <vt:lpstr>Behavioral Health – Future &amp; Challenges</vt:lpstr>
      <vt:lpstr>Behavioral Health – Future &amp; Challenges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Tara Kennon</dc:creator>
  <cp:lastModifiedBy>Kellie Burns</cp:lastModifiedBy>
  <cp:revision>198</cp:revision>
  <cp:lastPrinted>2021-05-07T22:14:27Z</cp:lastPrinted>
  <dcterms:created xsi:type="dcterms:W3CDTF">2017-07-25T15:46:43Z</dcterms:created>
  <dcterms:modified xsi:type="dcterms:W3CDTF">2024-10-09T16:48:37Z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1322552</vt:lpwstr>
  </property>
  <property fmtid="{D5CDD505-2E9C-101B-9397-08002B2CF9AE}" pid="3" name="NXPowerLiteSettings">
    <vt:lpwstr>C5000400038000</vt:lpwstr>
  </property>
  <property fmtid="{D5CDD505-2E9C-101B-9397-08002B2CF9AE}" pid="4" name="NXPowerLiteVersion">
    <vt:lpwstr>S8.0.9</vt:lpwstr>
  </property>
</Properties>
</file>